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8" r:id="rId2"/>
    <p:sldId id="261" r:id="rId3"/>
    <p:sldId id="274" r:id="rId4"/>
    <p:sldId id="256" r:id="rId5"/>
    <p:sldId id="257" r:id="rId6"/>
    <p:sldId id="259" r:id="rId7"/>
    <p:sldId id="260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3" r:id="rId19"/>
    <p:sldId id="273" r:id="rId20"/>
    <p:sldId id="264" r:id="rId21"/>
    <p:sldId id="272" r:id="rId22"/>
    <p:sldId id="265" r:id="rId23"/>
    <p:sldId id="266" r:id="rId24"/>
    <p:sldId id="286" r:id="rId25"/>
    <p:sldId id="267" r:id="rId26"/>
    <p:sldId id="268" r:id="rId27"/>
    <p:sldId id="269" r:id="rId28"/>
    <p:sldId id="270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90" autoAdjust="0"/>
  </p:normalViewPr>
  <p:slideViewPr>
    <p:cSldViewPr snapToObjects="1">
      <p:cViewPr varScale="1">
        <p:scale>
          <a:sx n="46" d="100"/>
          <a:sy n="46" d="100"/>
        </p:scale>
        <p:origin x="-1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pple Casua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pple Casual"/>
              </a:defRPr>
            </a:lvl1pPr>
          </a:lstStyle>
          <a:p>
            <a:fld id="{591A416C-3958-B845-95DD-7879A0F29076}" type="datetimeFigureOut">
              <a:rPr lang="en-US" smtClean="0"/>
              <a:pPr/>
              <a:t>8/20/12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pple Casual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pple Casual"/>
              </a:defRPr>
            </a:lvl1pPr>
          </a:lstStyle>
          <a:p>
            <a:fld id="{F4FB835D-5853-9047-8F11-31D535A5B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Apple Casual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Apple Casual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Apple Casual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Apple Casual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Apple Casual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Welcome to Your</a:t>
            </a:r>
          </a:p>
          <a:p>
            <a:pPr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New Business!</a:t>
            </a:r>
          </a:p>
          <a:p>
            <a:pPr algn="ctr">
              <a:buNone/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3600" dirty="0" smtClean="0">
                <a:latin typeface="+mn-lt"/>
              </a:rPr>
              <a:t>Angi Holden-Secondary</a:t>
            </a:r>
          </a:p>
          <a:p>
            <a:pPr algn="ctr">
              <a:buNone/>
            </a:pPr>
            <a:r>
              <a:rPr lang="en-US" sz="3600" dirty="0" smtClean="0">
                <a:latin typeface="+mn-lt"/>
              </a:rPr>
              <a:t>Michele Rahn- Elementary</a:t>
            </a:r>
          </a:p>
        </p:txBody>
      </p:sp>
      <p:pic>
        <p:nvPicPr>
          <p:cNvPr id="4" name="Picture 3" descr="image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46" y="4678544"/>
            <a:ext cx="1536508" cy="1447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1024128" indent="-914400" algn="ctr">
              <a:buAutoNum type="arabicPeriod"/>
            </a:pPr>
            <a:r>
              <a:rPr lang="en-US" sz="5400" dirty="0" smtClean="0">
                <a:latin typeface="American Typewriter"/>
                <a:cs typeface="American Typewriter"/>
              </a:rPr>
              <a:t>Designate areas for specific activities.</a:t>
            </a:r>
          </a:p>
          <a:p>
            <a:pPr marL="1024128" indent="-914400" algn="ctr">
              <a:buAutoNum type="arabicPeriod"/>
            </a:pPr>
            <a:endParaRPr lang="en-US" sz="5400" dirty="0" smtClean="0">
              <a:latin typeface="American Typewriter"/>
              <a:cs typeface="American Typewriter"/>
            </a:endParaRP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-whole group instruction</a:t>
            </a: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-small group instruction</a:t>
            </a: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-independent practice</a:t>
            </a: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-access to technology</a:t>
            </a:r>
          </a:p>
          <a:p>
            <a:pPr marL="109728" indent="0" algn="ctr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1024128" indent="-914400" algn="ctr">
              <a:buAutoNum type="arabicPeriod"/>
            </a:pPr>
            <a:endParaRPr lang="en-US" sz="5400" dirty="0">
              <a:latin typeface="American Typewriter"/>
              <a:cs typeface="American Typewriter"/>
            </a:endParaRPr>
          </a:p>
          <a:p>
            <a:pPr marL="109728" indent="0" algn="ctr">
              <a:buNone/>
            </a:pP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8781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72" y="16764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en-US" sz="6000" dirty="0" smtClean="0">
              <a:latin typeface="American Typewriter"/>
              <a:cs typeface="American Typewriter"/>
            </a:endParaRPr>
          </a:p>
          <a:p>
            <a:pPr marL="109728" indent="0" algn="ctr">
              <a:buNone/>
            </a:pPr>
            <a:r>
              <a:rPr lang="en-US" sz="6000" dirty="0" smtClean="0">
                <a:latin typeface="American Typewriter"/>
                <a:cs typeface="American Typewriter"/>
              </a:rPr>
              <a:t>2. Proximity</a:t>
            </a:r>
          </a:p>
          <a:p>
            <a:pPr marL="109728" indent="0" algn="ctr">
              <a:buNone/>
            </a:pPr>
            <a:endParaRPr lang="en-US" sz="6000" dirty="0" smtClean="0">
              <a:latin typeface="American Typewriter"/>
              <a:cs typeface="American Typewriter"/>
            </a:endParaRPr>
          </a:p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“Up Close &amp; Personal”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-connect with students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-monitor behavior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-maintain attention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-engage in instruction</a:t>
            </a:r>
          </a:p>
          <a:p>
            <a:pPr marL="109728" indent="0" algn="ctr">
              <a:buNone/>
            </a:pP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8815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3. Students should face teacher during instruction.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“…a recent review of studies on room arrangement concluded that rows were more conducive that clusters to on-task behavior during independent work.” </a:t>
            </a:r>
          </a:p>
          <a:p>
            <a:pPr marL="109728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			(Wannarka&amp;Ruhl, 2008)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9640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4. Arrange seats so that students can easily share answers with partners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-most effective and active participation</a:t>
            </a: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3709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5. Organize both teacher and student materials for easy access.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9197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6. Organize your room so that you can easily monitor student responses and provide feedback.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21413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7. Organize so you can SEE</a:t>
            </a:r>
          </a:p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 all parts of the room and all students.</a:t>
            </a:r>
            <a:endParaRPr lang="en-US" sz="5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8390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>
                <a:latin typeface="American Typewriter"/>
                <a:cs typeface="American Typewriter"/>
              </a:rPr>
              <a:t>8. Post materials on walls that support Instructional efforts.</a:t>
            </a:r>
          </a:p>
          <a:p>
            <a:pPr marL="109728" indent="0" algn="ctr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-word walls, strategy posters, rubrics, content/reference information, rules &amp; expectations, notices, calendars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3065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8571" dirty="0" smtClean="0"/>
          </a:p>
          <a:p>
            <a:pPr algn="ctr">
              <a:buNone/>
            </a:pPr>
            <a:r>
              <a:rPr lang="en-US" sz="8571" dirty="0" smtClean="0">
                <a:latin typeface="American Typewriter"/>
                <a:cs typeface="American Typewriter"/>
              </a:rPr>
              <a:t>“Power comes when </a:t>
            </a:r>
          </a:p>
          <a:p>
            <a:pPr algn="ctr">
              <a:buNone/>
            </a:pPr>
            <a:r>
              <a:rPr lang="en-US" sz="8571" dirty="0" smtClean="0">
                <a:latin typeface="American Typewriter"/>
                <a:cs typeface="American Typewriter"/>
              </a:rPr>
              <a:t>you make life </a:t>
            </a:r>
          </a:p>
          <a:p>
            <a:pPr algn="ctr">
              <a:buNone/>
            </a:pPr>
            <a:r>
              <a:rPr lang="en-US" sz="8571" dirty="0" smtClean="0">
                <a:latin typeface="American Typewriter"/>
                <a:cs typeface="American Typewriter"/>
              </a:rPr>
              <a:t>predictable for people” </a:t>
            </a:r>
          </a:p>
          <a:p>
            <a:pPr algn="ctr">
              <a:buNone/>
            </a:pPr>
            <a:endParaRPr lang="en-US" sz="4400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3027" dirty="0" smtClean="0">
                <a:latin typeface="American Typewriter"/>
                <a:cs typeface="American Typewriter"/>
              </a:rPr>
              <a:t>Howard H. Stevenson</a:t>
            </a:r>
          </a:p>
          <a:p>
            <a:pPr algn="ctr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9" b="29889"/>
          <a:stretch>
            <a:fillRect/>
          </a:stretch>
        </p:blipFill>
        <p:spPr>
          <a:xfrm>
            <a:off x="464658" y="685800"/>
            <a:ext cx="8229600" cy="4325112"/>
          </a:xfrm>
        </p:spPr>
      </p:pic>
      <p:sp>
        <p:nvSpPr>
          <p:cNvPr id="2" name="TextBox 1"/>
          <p:cNvSpPr txBox="1"/>
          <p:nvPr/>
        </p:nvSpPr>
        <p:spPr>
          <a:xfrm>
            <a:off x="464658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www.thingsorganizedneatly.com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1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u="words" dirty="0" smtClean="0">
                <a:latin typeface="American Typewriter"/>
                <a:cs typeface="American Typewriter"/>
              </a:rPr>
              <a:t>Goals for this session:</a:t>
            </a:r>
            <a:endParaRPr lang="en-US" sz="4000" dirty="0" smtClean="0">
              <a:latin typeface="American Typewriter"/>
              <a:cs typeface="American Typewriter"/>
            </a:endParaRPr>
          </a:p>
          <a:p>
            <a:pPr>
              <a:buNone/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*What is Your “Business</a:t>
            </a:r>
            <a:r>
              <a:rPr lang="en-US" sz="3600" dirty="0">
                <a:latin typeface="American Typewriter"/>
                <a:cs typeface="American Typewriter"/>
              </a:rPr>
              <a:t> </a:t>
            </a:r>
            <a:r>
              <a:rPr lang="en-US" sz="3600" dirty="0" smtClean="0">
                <a:latin typeface="American Typewriter"/>
                <a:cs typeface="American Typewriter"/>
              </a:rPr>
              <a:t>Plan”?</a:t>
            </a:r>
          </a:p>
          <a:p>
            <a:pPr>
              <a:buNone/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*Preparing for your</a:t>
            </a: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 “Grand Opening”!</a:t>
            </a:r>
          </a:p>
          <a:p>
            <a:pPr>
              <a:buNone/>
            </a:pPr>
            <a:endParaRPr lang="en-US" sz="3600" dirty="0" smtClean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*It’s Easy! Let’s Review</a:t>
            </a:r>
          </a:p>
          <a:p>
            <a:pPr>
              <a:buNone/>
            </a:pPr>
            <a:r>
              <a:rPr lang="en-US" sz="4000" dirty="0" smtClean="0">
                <a:latin typeface="American Typewriter"/>
                <a:cs typeface="American Typewriter"/>
              </a:rPr>
              <a:t> </a:t>
            </a:r>
          </a:p>
          <a:p>
            <a:pPr>
              <a:buNone/>
            </a:pPr>
            <a:endParaRPr lang="en-US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26736"/>
          </a:xfrm>
        </p:spPr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We need to make school a predictable place where students want to be and want to come back!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13671"/>
          <a:stretch>
            <a:fillRect/>
          </a:stretch>
        </p:blipFill>
        <p:spPr>
          <a:xfrm>
            <a:off x="457200" y="1295400"/>
            <a:ext cx="8229600" cy="4325112"/>
          </a:xfrm>
        </p:spPr>
      </p:pic>
    </p:spTree>
    <p:extLst>
      <p:ext uri="{BB962C8B-B14F-4D97-AF65-F5344CB8AC3E}">
        <p14:creationId xmlns:p14="http://schemas.microsoft.com/office/powerpoint/2010/main" val="297847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A Successful Business </a:t>
            </a:r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Is Ready!</a:t>
            </a:r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 </a:t>
            </a:r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A Successful Educator is Ready!</a:t>
            </a:r>
          </a:p>
          <a:p>
            <a:pPr algn="ctr">
              <a:buNone/>
            </a:pPr>
            <a:endParaRPr lang="en-US" sz="4400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Are YOU Ready?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79136"/>
          </a:xfrm>
        </p:spPr>
        <p:txBody>
          <a:bodyPr/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>
                <a:latin typeface="American Typewriter"/>
                <a:cs typeface="American Typewriter"/>
              </a:rPr>
              <a:t>Preparing for your “Grand Opening”</a:t>
            </a:r>
          </a:p>
          <a:p>
            <a:pPr algn="ctr">
              <a:buNone/>
            </a:pPr>
            <a:endParaRPr lang="en-US" sz="6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10000"/>
            <a:ext cx="1905000" cy="14091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61" y="76199"/>
            <a:ext cx="8229600" cy="16959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Grand Opening Checklist</a:t>
            </a:r>
            <a:br>
              <a:rPr lang="en-US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</a:br>
            <a:r>
              <a:rPr lang="en-US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Self-Evaluation</a:t>
            </a:r>
            <a:endParaRPr lang="en-US" b="1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61" y="1772129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1. Review the “GRAND OPENING CHECKLIST”</a:t>
            </a: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2. Mark a  “+” by the tasks you have completed.</a:t>
            </a: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3. Mark a “—” by the tasks you still need to address</a:t>
            </a: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4. Highlight your TOP FIVE tasks to complete in the next few days.</a:t>
            </a:r>
          </a:p>
          <a:p>
            <a:pPr marL="109728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5. Share your goal with your elbow partner.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3505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4876800"/>
          </a:xfrm>
        </p:spPr>
        <p:txBody>
          <a:bodyPr/>
          <a:lstStyle/>
          <a:p>
            <a:r>
              <a:rPr lang="en-US" dirty="0" smtClean="0"/>
              <a:t> </a:t>
            </a:r>
          </a:p>
          <a:p>
            <a:pPr algn="ctr"/>
            <a:r>
              <a:rPr lang="en-US" sz="3600" b="1" dirty="0" smtClean="0">
                <a:latin typeface="American Typewriter"/>
                <a:cs typeface="American Typewriter"/>
              </a:rPr>
              <a:t>“The first day of school is the most important day of the school year. Effective Classroom management practices must begin on the first day of school.”</a:t>
            </a:r>
          </a:p>
          <a:p>
            <a:pPr algn="ctr"/>
            <a:endParaRPr lang="en-US" sz="3600" b="1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3600" b="1" dirty="0" smtClean="0">
                <a:latin typeface="American Typewriter"/>
                <a:cs typeface="American Typewriter"/>
              </a:rPr>
              <a:t>	</a:t>
            </a:r>
            <a:r>
              <a:rPr lang="en-US" sz="2000" b="1" dirty="0" smtClean="0">
                <a:latin typeface="American Typewriter"/>
                <a:cs typeface="American Typewriter"/>
              </a:rPr>
              <a:t>“The First Day of School” Educational Leadership</a:t>
            </a:r>
          </a:p>
          <a:p>
            <a:endParaRPr lang="en-US" b="1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495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pple Casual"/>
              </a:rPr>
              <a:t/>
            </a:r>
            <a:br>
              <a:rPr lang="en-US" sz="6600" dirty="0" smtClean="0">
                <a:latin typeface="Apple Casual"/>
              </a:rPr>
            </a:br>
            <a:r>
              <a:rPr lang="en-US" sz="6600" dirty="0" smtClean="0">
                <a:latin typeface="Apple Casual"/>
              </a:rPr>
              <a:t> </a:t>
            </a:r>
            <a:endParaRPr lang="en-US" sz="6600" dirty="0">
              <a:latin typeface="Apple Casu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43200"/>
            <a:ext cx="3656527" cy="2382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1752600" y="1283732"/>
            <a:ext cx="5332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merican Typewriter"/>
                <a:cs typeface="American Typewriter"/>
              </a:rPr>
              <a:t>It’s Easy!</a:t>
            </a:r>
            <a:endParaRPr lang="en-US" sz="6600" dirty="0">
              <a:latin typeface="American Typewriter"/>
              <a:cs typeface="American Typewri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410200"/>
            <a:ext cx="429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Let’s Review!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333" dirty="0" smtClean="0">
                <a:latin typeface="American Typewriter"/>
                <a:cs typeface="American Typewriter"/>
              </a:rPr>
              <a:t>“The secret of getting ahead is getting started!”</a:t>
            </a:r>
            <a:r>
              <a:rPr lang="en-US" dirty="0" smtClean="0">
                <a:latin typeface="American Typewriter"/>
                <a:cs typeface="American Typewriter"/>
              </a:rPr>
              <a:t/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/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3429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dirty="0" smtClean="0">
                <a:latin typeface="American Typewriter"/>
                <a:cs typeface="American Typewriter"/>
              </a:rPr>
              <a:t>“The best way to predict the future is to invent it.”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91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EXIT TICKET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648" y="1981200"/>
            <a:ext cx="7772400" cy="4038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6000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6000" b="1" dirty="0" smtClean="0">
                <a:latin typeface="American Typewriter"/>
                <a:cs typeface="American Typewriter"/>
              </a:rPr>
              <a:t>CARPE DIEM</a:t>
            </a:r>
            <a:r>
              <a:rPr lang="en-US" sz="6000" b="1" dirty="0" smtClean="0">
                <a:latin typeface="American Typewriter"/>
                <a:cs typeface="American Typewriter"/>
              </a:rPr>
              <a:t>!</a:t>
            </a:r>
          </a:p>
          <a:p>
            <a:pPr algn="ctr"/>
            <a:endParaRPr lang="en-US" sz="6000" b="1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4000" b="1" dirty="0" smtClean="0">
                <a:latin typeface="American Typewriter"/>
                <a:cs typeface="American Typewriter"/>
              </a:rPr>
              <a:t>List 10 things you want to have happen in your classroom</a:t>
            </a:r>
          </a:p>
          <a:p>
            <a:pPr algn="ctr"/>
            <a:r>
              <a:rPr lang="en-US" sz="4000" b="1" dirty="0" smtClean="0">
                <a:latin typeface="American Typewriter"/>
                <a:cs typeface="American Typewriter"/>
              </a:rPr>
              <a:t> </a:t>
            </a:r>
            <a:r>
              <a:rPr lang="en-US" sz="4000" b="1" smtClean="0">
                <a:latin typeface="American Typewriter"/>
                <a:cs typeface="American Typewriter"/>
              </a:rPr>
              <a:t>this school </a:t>
            </a:r>
            <a:r>
              <a:rPr lang="en-US" sz="4000" b="1" dirty="0" smtClean="0">
                <a:latin typeface="American Typewriter"/>
                <a:cs typeface="American Typewriter"/>
              </a:rPr>
              <a:t>year!</a:t>
            </a:r>
            <a:endParaRPr lang="en-US" sz="4000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40537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45" y="6096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latin typeface="American Typewriter"/>
                <a:cs typeface="American Typewriter"/>
              </a:rPr>
              <a:t>Quick-Write…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merican Typewriter"/>
                <a:cs typeface="American Typewriter"/>
              </a:rPr>
              <a:t>Write down your responses to the following questions…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What is your favorite store?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Why do you like to shop there?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Why do you go back?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29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85800"/>
            <a:ext cx="76962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merican Typewriter"/>
                <a:cs typeface="American Typewriter"/>
              </a:rPr>
              <a:t>“Classroom Management skills are of primary importance in determining teaching success.</a:t>
            </a:r>
            <a:r>
              <a:rPr lang="en-US" sz="4800" dirty="0" smtClean="0">
                <a:latin typeface="American Typewriter"/>
                <a:cs typeface="American Typewriter"/>
              </a:rPr>
              <a:t>”</a:t>
            </a:r>
            <a:endParaRPr lang="en-US" sz="4000" dirty="0" smtClean="0">
              <a:latin typeface="Apple Casual"/>
            </a:endParaRPr>
          </a:p>
          <a:p>
            <a:pPr algn="ctr"/>
            <a:endParaRPr lang="en-US" sz="4000" dirty="0" smtClean="0">
              <a:latin typeface="Apple Casual"/>
            </a:endParaRPr>
          </a:p>
          <a:p>
            <a:pPr algn="ctr"/>
            <a:r>
              <a:rPr lang="en-US" sz="2000" dirty="0">
                <a:latin typeface="Apple Casual"/>
              </a:rPr>
              <a:t>Source: Classroom Management For Secondary Teachers, Classroom Management For Elementary</a:t>
            </a:r>
            <a:r>
              <a:rPr lang="en-US" sz="2000" dirty="0" smtClean="0">
                <a:latin typeface="Apple Casual"/>
              </a:rPr>
              <a:t> Teachers</a:t>
            </a:r>
            <a:r>
              <a:rPr lang="en-US" sz="2000" dirty="0">
                <a:latin typeface="Apple Casual"/>
              </a:rPr>
              <a:t>. (2002)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“The number one factor in governing student learning is classroom management.”</a:t>
            </a:r>
          </a:p>
          <a:p>
            <a:pPr algn="ctr">
              <a:buNone/>
            </a:pPr>
            <a:r>
              <a:rPr lang="en-US" sz="4400" dirty="0" smtClean="0">
                <a:latin typeface="American Typewriter"/>
                <a:cs typeface="American Typewriter"/>
              </a:rPr>
              <a:t>	</a:t>
            </a:r>
          </a:p>
          <a:p>
            <a:pPr algn="ctr">
              <a:buNone/>
            </a:pPr>
            <a:endParaRPr lang="en-US" sz="4400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3200" dirty="0" smtClean="0">
                <a:latin typeface="American Typewriter"/>
                <a:cs typeface="American Typewriter"/>
              </a:rPr>
              <a:t>Wang, Hartel, and Walberg (2009)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Effective teachers </a:t>
            </a:r>
          </a:p>
          <a:p>
            <a:pPr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MANAGE </a:t>
            </a:r>
          </a:p>
          <a:p>
            <a:pPr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their classrooms. </a:t>
            </a:r>
          </a:p>
          <a:p>
            <a:pPr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 </a:t>
            </a:r>
          </a:p>
          <a:p>
            <a:pPr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“Classroom Management refers to all things that a teacher does to organize student, space, time, materials, etc. so that student learning can take place.” </a:t>
            </a:r>
          </a:p>
          <a:p>
            <a:pPr algn="ctr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2162" dirty="0" smtClean="0">
                <a:latin typeface="American Typewriter"/>
                <a:cs typeface="American Typewriter"/>
              </a:rPr>
              <a:t>(Wong, “How to Be an Effective Teacher the First</a:t>
            </a:r>
          </a:p>
          <a:p>
            <a:pPr algn="ctr">
              <a:buNone/>
            </a:pPr>
            <a:r>
              <a:rPr lang="en-US" sz="2162" dirty="0" smtClean="0">
                <a:latin typeface="American Typewriter"/>
                <a:cs typeface="American Typewriter"/>
              </a:rPr>
              <a:t> Days of School” 2009)</a:t>
            </a:r>
          </a:p>
          <a:p>
            <a:pPr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41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Classroom Management must include the things a teacher does to:</a:t>
            </a: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 </a:t>
            </a: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*Foster Student Involvement and Cooperation in all Classroom Activities</a:t>
            </a:r>
          </a:p>
          <a:p>
            <a:pPr lvl="0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 </a:t>
            </a:r>
          </a:p>
          <a:p>
            <a:pPr lvl="0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*Establish a Productive Working Environment</a:t>
            </a:r>
          </a:p>
          <a:p>
            <a:pPr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6600" dirty="0" smtClean="0">
                <a:latin typeface="American Typewriter"/>
                <a:cs typeface="American Typewriter"/>
              </a:rPr>
              <a:t>What is Your </a:t>
            </a:r>
          </a:p>
          <a:p>
            <a:pPr algn="ctr">
              <a:buNone/>
            </a:pPr>
            <a:r>
              <a:rPr lang="en-US" sz="6600" dirty="0" smtClean="0">
                <a:latin typeface="American Typewriter"/>
                <a:cs typeface="American Typewriter"/>
              </a:rPr>
              <a:t>“Business Plan”?</a:t>
            </a:r>
          </a:p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993275"/>
            <a:ext cx="1980776" cy="1333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Organizing for Instruction</a:t>
            </a:r>
            <a:endParaRPr lang="en-US" b="1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3600" dirty="0" smtClean="0">
                <a:latin typeface="American Typewriter"/>
                <a:cs typeface="American Typewriter"/>
              </a:rPr>
              <a:t>“To begin establishing the positive climate for yourself and your students, you must consider the physical organization required for successful instruction.”</a:t>
            </a:r>
          </a:p>
          <a:p>
            <a:pPr marL="109728" indent="0">
              <a:buNone/>
            </a:pPr>
            <a:endParaRPr lang="en-US" sz="1800" dirty="0" smtClean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endParaRPr lang="en-US" sz="1800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endParaRPr lang="en-US" sz="1800" dirty="0" smtClean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endParaRPr lang="en-US" sz="1800" dirty="0">
              <a:latin typeface="American Typewriter"/>
              <a:cs typeface="American Typewriter"/>
            </a:endParaRPr>
          </a:p>
          <a:p>
            <a:pPr marL="109728" indent="0">
              <a:buNone/>
            </a:pPr>
            <a:r>
              <a:rPr lang="en-US" sz="1800" dirty="0" smtClean="0">
                <a:latin typeface="American Typewriter"/>
                <a:cs typeface="American Typewriter"/>
              </a:rPr>
              <a:t>	Archer &amp; Hughes ,“Explicit Instruction: Effective and Efficient 			Teaching” (2011)</a:t>
            </a:r>
            <a:endParaRPr lang="en-US" sz="1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19566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1359</TotalTime>
  <Words>552</Words>
  <Application>Microsoft Macintosh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PowerPoint Presentation</vt:lpstr>
      <vt:lpstr>PowerPoint Presentation</vt:lpstr>
      <vt:lpstr>Quick-Write…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Organizing for Instruction</vt:lpstr>
      <vt:lpstr>Organizing for Instruction</vt:lpstr>
      <vt:lpstr>Organizing for Instruction</vt:lpstr>
      <vt:lpstr>Organizing for Instruction</vt:lpstr>
      <vt:lpstr>Organizing for Instruction</vt:lpstr>
      <vt:lpstr>Organizing for Instruction</vt:lpstr>
      <vt:lpstr>Organizing for Instruction</vt:lpstr>
      <vt:lpstr>Organizing for Instruction</vt:lpstr>
      <vt:lpstr>Organizing for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Grand Opening Checklist Self-Evaluation</vt:lpstr>
      <vt:lpstr>PowerPoint Presentation</vt:lpstr>
      <vt:lpstr>  </vt:lpstr>
      <vt:lpstr>       “The secret of getting ahead is getting started!”            </vt:lpstr>
      <vt:lpstr>PowerPoint Presentation</vt:lpstr>
      <vt:lpstr>EXIT TICKET</vt:lpstr>
    </vt:vector>
  </TitlesOfParts>
  <Company>Canyons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 Holden</dc:creator>
  <cp:lastModifiedBy>Angi Holden</cp:lastModifiedBy>
  <cp:revision>26</cp:revision>
  <dcterms:created xsi:type="dcterms:W3CDTF">2010-08-09T05:25:34Z</dcterms:created>
  <dcterms:modified xsi:type="dcterms:W3CDTF">2012-08-21T05:46:39Z</dcterms:modified>
</cp:coreProperties>
</file>