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6" r:id="rId1"/>
  </p:sldMasterIdLst>
  <p:notesMasterIdLst>
    <p:notesMasterId r:id="rId32"/>
  </p:notesMasterIdLst>
  <p:handoutMasterIdLst>
    <p:handoutMasterId r:id="rId33"/>
  </p:handoutMasterIdLst>
  <p:sldIdLst>
    <p:sldId id="256" r:id="rId2"/>
    <p:sldId id="315" r:id="rId3"/>
    <p:sldId id="303" r:id="rId4"/>
    <p:sldId id="289" r:id="rId5"/>
    <p:sldId id="257" r:id="rId6"/>
    <p:sldId id="296" r:id="rId7"/>
    <p:sldId id="295" r:id="rId8"/>
    <p:sldId id="258" r:id="rId9"/>
    <p:sldId id="259" r:id="rId10"/>
    <p:sldId id="263" r:id="rId11"/>
    <p:sldId id="286" r:id="rId12"/>
    <p:sldId id="297" r:id="rId13"/>
    <p:sldId id="298" r:id="rId14"/>
    <p:sldId id="264" r:id="rId15"/>
    <p:sldId id="266" r:id="rId16"/>
    <p:sldId id="292" r:id="rId17"/>
    <p:sldId id="293" r:id="rId18"/>
    <p:sldId id="299" r:id="rId19"/>
    <p:sldId id="290" r:id="rId20"/>
    <p:sldId id="306" r:id="rId21"/>
    <p:sldId id="309" r:id="rId22"/>
    <p:sldId id="305" r:id="rId23"/>
    <p:sldId id="310" r:id="rId24"/>
    <p:sldId id="291" r:id="rId25"/>
    <p:sldId id="268" r:id="rId26"/>
    <p:sldId id="276" r:id="rId27"/>
    <p:sldId id="308" r:id="rId28"/>
    <p:sldId id="281" r:id="rId29"/>
    <p:sldId id="300" r:id="rId30"/>
    <p:sldId id="280"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Franklin Gothic Book" charset="0"/>
        <a:ea typeface="Arial" charset="0"/>
        <a:cs typeface="Arial" charset="0"/>
      </a:defRPr>
    </a:lvl1pPr>
    <a:lvl2pPr marL="457200" algn="l" rtl="0" fontAlgn="base">
      <a:spcBef>
        <a:spcPct val="0"/>
      </a:spcBef>
      <a:spcAft>
        <a:spcPct val="0"/>
      </a:spcAft>
      <a:defRPr kern="1200">
        <a:solidFill>
          <a:schemeClr val="tx1"/>
        </a:solidFill>
        <a:latin typeface="Franklin Gothic Book" charset="0"/>
        <a:ea typeface="Arial" charset="0"/>
        <a:cs typeface="Arial" charset="0"/>
      </a:defRPr>
    </a:lvl2pPr>
    <a:lvl3pPr marL="914400" algn="l" rtl="0" fontAlgn="base">
      <a:spcBef>
        <a:spcPct val="0"/>
      </a:spcBef>
      <a:spcAft>
        <a:spcPct val="0"/>
      </a:spcAft>
      <a:defRPr kern="1200">
        <a:solidFill>
          <a:schemeClr val="tx1"/>
        </a:solidFill>
        <a:latin typeface="Franklin Gothic Book" charset="0"/>
        <a:ea typeface="Arial" charset="0"/>
        <a:cs typeface="Arial" charset="0"/>
      </a:defRPr>
    </a:lvl3pPr>
    <a:lvl4pPr marL="1371600" algn="l" rtl="0" fontAlgn="base">
      <a:spcBef>
        <a:spcPct val="0"/>
      </a:spcBef>
      <a:spcAft>
        <a:spcPct val="0"/>
      </a:spcAft>
      <a:defRPr kern="1200">
        <a:solidFill>
          <a:schemeClr val="tx1"/>
        </a:solidFill>
        <a:latin typeface="Franklin Gothic Book" charset="0"/>
        <a:ea typeface="Arial" charset="0"/>
        <a:cs typeface="Arial" charset="0"/>
      </a:defRPr>
    </a:lvl4pPr>
    <a:lvl5pPr marL="1828800" algn="l" rtl="0" fontAlgn="base">
      <a:spcBef>
        <a:spcPct val="0"/>
      </a:spcBef>
      <a:spcAft>
        <a:spcPct val="0"/>
      </a:spcAft>
      <a:defRPr kern="1200">
        <a:solidFill>
          <a:schemeClr val="tx1"/>
        </a:solidFill>
        <a:latin typeface="Franklin Gothic Book" charset="0"/>
        <a:ea typeface="Arial" charset="0"/>
        <a:cs typeface="Arial" charset="0"/>
      </a:defRPr>
    </a:lvl5pPr>
    <a:lvl6pPr marL="2286000" algn="l" defTabSz="457200" rtl="0" eaLnBrk="1" latinLnBrk="0" hangingPunct="1">
      <a:defRPr kern="1200">
        <a:solidFill>
          <a:schemeClr val="tx1"/>
        </a:solidFill>
        <a:latin typeface="Franklin Gothic Book" charset="0"/>
        <a:ea typeface="Arial" charset="0"/>
        <a:cs typeface="Arial" charset="0"/>
      </a:defRPr>
    </a:lvl6pPr>
    <a:lvl7pPr marL="2743200" algn="l" defTabSz="457200" rtl="0" eaLnBrk="1" latinLnBrk="0" hangingPunct="1">
      <a:defRPr kern="1200">
        <a:solidFill>
          <a:schemeClr val="tx1"/>
        </a:solidFill>
        <a:latin typeface="Franklin Gothic Book" charset="0"/>
        <a:ea typeface="Arial" charset="0"/>
        <a:cs typeface="Arial" charset="0"/>
      </a:defRPr>
    </a:lvl7pPr>
    <a:lvl8pPr marL="3200400" algn="l" defTabSz="457200" rtl="0" eaLnBrk="1" latinLnBrk="0" hangingPunct="1">
      <a:defRPr kern="1200">
        <a:solidFill>
          <a:schemeClr val="tx1"/>
        </a:solidFill>
        <a:latin typeface="Franklin Gothic Book" charset="0"/>
        <a:ea typeface="Arial" charset="0"/>
        <a:cs typeface="Arial" charset="0"/>
      </a:defRPr>
    </a:lvl8pPr>
    <a:lvl9pPr marL="3657600" algn="l" defTabSz="457200" rtl="0" eaLnBrk="1" latinLnBrk="0" hangingPunct="1">
      <a:defRPr kern="1200">
        <a:solidFill>
          <a:schemeClr val="tx1"/>
        </a:solidFill>
        <a:latin typeface="Franklin Gothic Book"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77751" autoAdjust="0"/>
  </p:normalViewPr>
  <p:slideViewPr>
    <p:cSldViewPr>
      <p:cViewPr varScale="1">
        <p:scale>
          <a:sx n="73" d="100"/>
          <a:sy n="73" d="100"/>
        </p:scale>
        <p:origin x="-1592"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C3812-C172-C644-B220-F2E2A2DE307A}" type="datetimeFigureOut">
              <a:rPr lang="en-US" smtClean="0"/>
              <a:t>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CFCB58-E00F-994E-A07C-543972C0EF49}" type="slidenum">
              <a:rPr lang="en-US" smtClean="0"/>
              <a:t>‹#›</a:t>
            </a:fld>
            <a:endParaRPr lang="en-US"/>
          </a:p>
        </p:txBody>
      </p:sp>
    </p:spTree>
    <p:extLst>
      <p:ext uri="{BB962C8B-B14F-4D97-AF65-F5344CB8AC3E}">
        <p14:creationId xmlns:p14="http://schemas.microsoft.com/office/powerpoint/2010/main" val="2875142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01883CAD-A69A-CC4A-B72C-AFE394659266}" type="datetimeFigureOut">
              <a:rPr lang="en-US"/>
              <a:pPr/>
              <a:t>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12D2B318-710B-6D40-BE3A-AE378BCF6608}" type="slidenum">
              <a:rPr lang="en-US"/>
              <a:pPr/>
              <a:t>‹#›</a:t>
            </a:fld>
            <a:endParaRPr lang="en-US"/>
          </a:p>
        </p:txBody>
      </p:sp>
    </p:spTree>
    <p:extLst>
      <p:ext uri="{BB962C8B-B14F-4D97-AF65-F5344CB8AC3E}">
        <p14:creationId xmlns:p14="http://schemas.microsoft.com/office/powerpoint/2010/main" val="1132090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Quick write – what are</a:t>
            </a:r>
            <a:r>
              <a:rPr lang="en-US" baseline="0" dirty="0" smtClean="0"/>
              <a:t> opportunities to respond – on a 3 x 5 card with name</a:t>
            </a:r>
          </a:p>
        </p:txBody>
      </p:sp>
      <p:sp>
        <p:nvSpPr>
          <p:cNvPr id="4" name="Slide Number Placeholder 3"/>
          <p:cNvSpPr>
            <a:spLocks noGrp="1"/>
          </p:cNvSpPr>
          <p:nvPr>
            <p:ph type="sldNum" sz="quarter" idx="10"/>
          </p:nvPr>
        </p:nvSpPr>
        <p:spPr/>
        <p:txBody>
          <a:bodyPr/>
          <a:lstStyle/>
          <a:p>
            <a:fld id="{12D2B318-710B-6D40-BE3A-AE378BCF660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Read, talk, “What are the major differences?”</a:t>
            </a:r>
            <a:endParaRPr lang="en-US" dirty="0"/>
          </a:p>
        </p:txBody>
      </p:sp>
      <p:sp>
        <p:nvSpPr>
          <p:cNvPr id="4" name="Slide Number Placeholder 3"/>
          <p:cNvSpPr>
            <a:spLocks noGrp="1"/>
          </p:cNvSpPr>
          <p:nvPr>
            <p:ph type="sldNum" sz="quarter" idx="5"/>
          </p:nvPr>
        </p:nvSpPr>
        <p:spPr/>
        <p:txBody>
          <a:bodyPr/>
          <a:lstStyle/>
          <a:p>
            <a:fld id="{47C449AA-035F-714E-9DA4-8407C00B155C}"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Model – elementary</a:t>
            </a:r>
            <a:r>
              <a:rPr lang="en-US" baseline="0" dirty="0" smtClean="0"/>
              <a:t> examples, do examples and non-example</a:t>
            </a:r>
          </a:p>
          <a:p>
            <a:r>
              <a:rPr lang="en-US" baseline="0" dirty="0" smtClean="0"/>
              <a:t>Emphasize think time and clear expectation that ALL students respond, do over if some aren’t responding</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Give examples</a:t>
            </a:r>
          </a:p>
          <a:p>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Model a Cold call:</a:t>
            </a:r>
            <a:r>
              <a:rPr lang="en-US" baseline="0" dirty="0" smtClean="0"/>
              <a:t> think of some non-verbal ways to respond, pick out a card from 3 x 5 cards</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a:p>
            <a:r>
              <a:rPr lang="en-US" b="1" dirty="0" smtClean="0"/>
              <a:t>Introduce observation protocol (Examples of response</a:t>
            </a:r>
            <a:r>
              <a:rPr lang="en-US" b="1" baseline="0" dirty="0" smtClean="0"/>
              <a:t> cards?)</a:t>
            </a:r>
            <a:endParaRPr lang="en-US" b="1" dirty="0"/>
          </a:p>
        </p:txBody>
      </p:sp>
      <p:sp>
        <p:nvSpPr>
          <p:cNvPr id="4" name="Slide Number Placeholder 3"/>
          <p:cNvSpPr>
            <a:spLocks noGrp="1"/>
          </p:cNvSpPr>
          <p:nvPr>
            <p:ph type="sldNum" sz="quarter" idx="5"/>
          </p:nvPr>
        </p:nvSpPr>
        <p:spPr/>
        <p:txBody>
          <a:bodyPr/>
          <a:lstStyle/>
          <a:p>
            <a:fld id="{947D965F-F30D-034A-8D9E-494F3EBF27EE}"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Why not 100%? Partner discussion</a:t>
            </a:r>
          </a:p>
          <a:p>
            <a:r>
              <a:rPr lang="en-US" dirty="0" smtClean="0"/>
              <a:t>What can teachers do to get at least 95% of students engaged? Open discussion</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Why is listening</a:t>
            </a:r>
            <a:r>
              <a:rPr lang="en-US" baseline="0" dirty="0" smtClean="0"/>
              <a:t> NOT active engagement or OTR? Partner discussion</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17</a:t>
            </a:fld>
            <a:endParaRPr lang="en-US"/>
          </a:p>
        </p:txBody>
      </p:sp>
    </p:spTree>
    <p:extLst>
      <p:ext uri="{BB962C8B-B14F-4D97-AF65-F5344CB8AC3E}">
        <p14:creationId xmlns:p14="http://schemas.microsoft.com/office/powerpoint/2010/main" val="2675073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Not just at end, all the way through the lesson</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18</a:t>
            </a:fld>
            <a:endParaRPr lang="en-US"/>
          </a:p>
        </p:txBody>
      </p:sp>
    </p:spTree>
    <p:extLst>
      <p:ext uri="{BB962C8B-B14F-4D97-AF65-F5344CB8AC3E}">
        <p14:creationId xmlns:p14="http://schemas.microsoft.com/office/powerpoint/2010/main" val="373390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Response</a:t>
            </a:r>
            <a:r>
              <a:rPr lang="en-US" baseline="0" dirty="0" smtClean="0"/>
              <a:t> card</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D2B318-710B-6D40-BE3A-AE378BCF6608}" type="slidenum">
              <a:rPr lang="en-US" smtClean="0"/>
              <a:pPr/>
              <a:t>2</a:t>
            </a:fld>
            <a:endParaRPr lang="en-US"/>
          </a:p>
        </p:txBody>
      </p:sp>
    </p:spTree>
    <p:extLst>
      <p:ext uri="{BB962C8B-B14F-4D97-AF65-F5344CB8AC3E}">
        <p14:creationId xmlns:p14="http://schemas.microsoft.com/office/powerpoint/2010/main" val="3038650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2D2B318-710B-6D40-BE3A-AE378BCF6608}" type="slidenum">
              <a:rPr lang="en-US" smtClean="0"/>
              <a:pPr/>
              <a:t>20</a:t>
            </a:fld>
            <a:endParaRPr lang="en-US"/>
          </a:p>
        </p:txBody>
      </p:sp>
    </p:spTree>
    <p:extLst>
      <p:ext uri="{BB962C8B-B14F-4D97-AF65-F5344CB8AC3E}">
        <p14:creationId xmlns:p14="http://schemas.microsoft.com/office/powerpoint/2010/main" val="3884902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2D2B318-710B-6D40-BE3A-AE378BCF6608}" type="slidenum">
              <a:rPr lang="en-US" smtClean="0"/>
              <a:pPr/>
              <a:t>21</a:t>
            </a:fld>
            <a:endParaRPr lang="en-US"/>
          </a:p>
        </p:txBody>
      </p:sp>
    </p:spTree>
    <p:extLst>
      <p:ext uri="{BB962C8B-B14F-4D97-AF65-F5344CB8AC3E}">
        <p14:creationId xmlns:p14="http://schemas.microsoft.com/office/powerpoint/2010/main" val="584359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Teacher hold up a response card when they see a</a:t>
            </a:r>
            <a:r>
              <a:rPr lang="en-US" baseline="0" dirty="0" smtClean="0"/>
              <a:t> missed OTR</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22</a:t>
            </a:fld>
            <a:endParaRPr lang="en-US"/>
          </a:p>
        </p:txBody>
      </p:sp>
    </p:spTree>
    <p:extLst>
      <p:ext uri="{BB962C8B-B14F-4D97-AF65-F5344CB8AC3E}">
        <p14:creationId xmlns:p14="http://schemas.microsoft.com/office/powerpoint/2010/main" val="2690798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2D2B318-710B-6D40-BE3A-AE378BCF6608}" type="slidenum">
              <a:rPr lang="en-US" smtClean="0"/>
              <a:pPr/>
              <a:t>23</a:t>
            </a:fld>
            <a:endParaRPr lang="en-US"/>
          </a:p>
        </p:txBody>
      </p:sp>
    </p:spTree>
    <p:extLst>
      <p:ext uri="{BB962C8B-B14F-4D97-AF65-F5344CB8AC3E}">
        <p14:creationId xmlns:p14="http://schemas.microsoft.com/office/powerpoint/2010/main" val="1138448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a:p>
            <a:endParaRPr lang="en-US" dirty="0"/>
          </a:p>
        </p:txBody>
      </p:sp>
      <p:sp>
        <p:nvSpPr>
          <p:cNvPr id="4" name="Slide Number Placeholder 3"/>
          <p:cNvSpPr>
            <a:spLocks noGrp="1"/>
          </p:cNvSpPr>
          <p:nvPr>
            <p:ph type="sldNum" sz="quarter" idx="5"/>
          </p:nvPr>
        </p:nvSpPr>
        <p:spPr/>
        <p:txBody>
          <a:bodyPr/>
          <a:lstStyle/>
          <a:p>
            <a:fld id="{11090029-5510-224A-9854-F54F3C63AFA4}"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Partner one tells how it increases OTR, Partner two picks another strategy and repeats</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25</a:t>
            </a:fld>
            <a:endParaRPr lang="en-US"/>
          </a:p>
        </p:txBody>
      </p:sp>
    </p:spTree>
    <p:extLst>
      <p:ext uri="{BB962C8B-B14F-4D97-AF65-F5344CB8AC3E}">
        <p14:creationId xmlns:p14="http://schemas.microsoft.com/office/powerpoint/2010/main" val="21922469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These are common practices</a:t>
            </a:r>
            <a:r>
              <a:rPr lang="en-US" baseline="0" dirty="0" smtClean="0"/>
              <a:t> which get individual students responding. </a:t>
            </a:r>
            <a:r>
              <a:rPr lang="en-US" dirty="0" smtClean="0"/>
              <a:t>What can we do before</a:t>
            </a:r>
            <a:r>
              <a:rPr lang="en-US" baseline="0" dirty="0" smtClean="0"/>
              <a:t> </a:t>
            </a:r>
            <a:r>
              <a:rPr lang="en-US" dirty="0" smtClean="0"/>
              <a:t>this to involve all? </a:t>
            </a:r>
          </a:p>
          <a:p>
            <a:r>
              <a:rPr lang="en-US" dirty="0" smtClean="0"/>
              <a:t>•</a:t>
            </a:r>
            <a:r>
              <a:rPr lang="en-US" baseline="0" dirty="0" smtClean="0"/>
              <a:t> have them talk to a partner first</a:t>
            </a:r>
          </a:p>
          <a:p>
            <a:r>
              <a:rPr lang="en-US" baseline="0" dirty="0" smtClean="0"/>
              <a:t>• write</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26</a:t>
            </a:fld>
            <a:endParaRPr lang="en-US"/>
          </a:p>
        </p:txBody>
      </p:sp>
    </p:spTree>
    <p:extLst>
      <p:ext uri="{BB962C8B-B14F-4D97-AF65-F5344CB8AC3E}">
        <p14:creationId xmlns:p14="http://schemas.microsoft.com/office/powerpoint/2010/main" val="36949020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27</a:t>
            </a:fld>
            <a:endParaRPr lang="en-US"/>
          </a:p>
        </p:txBody>
      </p:sp>
    </p:spTree>
    <p:extLst>
      <p:ext uri="{BB962C8B-B14F-4D97-AF65-F5344CB8AC3E}">
        <p14:creationId xmlns:p14="http://schemas.microsoft.com/office/powerpoint/2010/main" val="5454110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12D2B318-710B-6D40-BE3A-AE378BCF6608}"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Emphasize</a:t>
            </a:r>
            <a:r>
              <a:rPr lang="en-US" baseline="0" dirty="0" smtClean="0"/>
              <a:t> difference between “do” and “learn”….</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3</a:t>
            </a:fld>
            <a:endParaRPr lang="en-US"/>
          </a:p>
        </p:txBody>
      </p:sp>
    </p:spTree>
    <p:extLst>
      <p:ext uri="{BB962C8B-B14F-4D97-AF65-F5344CB8AC3E}">
        <p14:creationId xmlns:p14="http://schemas.microsoft.com/office/powerpoint/2010/main" val="16075304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Choral read</a:t>
            </a:r>
            <a:r>
              <a:rPr lang="en-US" baseline="0" dirty="0" smtClean="0"/>
              <a:t> definitions</a:t>
            </a:r>
            <a:endParaRPr lang="en-US" dirty="0" smtClean="0"/>
          </a:p>
          <a:p>
            <a:r>
              <a:rPr lang="en-US" dirty="0" smtClean="0"/>
              <a:t>Write definition in notes</a:t>
            </a:r>
          </a:p>
          <a:p>
            <a:r>
              <a:rPr lang="en-US" dirty="0" smtClean="0"/>
              <a:t>What is the common thread</a:t>
            </a:r>
            <a:r>
              <a:rPr lang="en-US" baseline="0" dirty="0" smtClean="0"/>
              <a:t> throughout all points? Turn to a</a:t>
            </a:r>
          </a:p>
          <a:p>
            <a:r>
              <a:rPr lang="en-US" baseline="0" dirty="0" smtClean="0"/>
              <a:t>partner and discuss.  Share out.</a:t>
            </a:r>
          </a:p>
          <a:p>
            <a:r>
              <a:rPr lang="en-US" baseline="0" dirty="0" smtClean="0"/>
              <a:t>Fill in </a:t>
            </a:r>
            <a:r>
              <a:rPr lang="en-US" baseline="0" dirty="0" err="1" smtClean="0"/>
              <a:t>defintions</a:t>
            </a:r>
            <a:r>
              <a:rPr lang="en-US" baseline="0" dirty="0" smtClean="0"/>
              <a:t> from cloze</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Turn</a:t>
            </a:r>
            <a:r>
              <a:rPr lang="en-US" baseline="0" dirty="0" smtClean="0"/>
              <a:t> and Talk – why is this so important</a:t>
            </a:r>
          </a:p>
          <a:p>
            <a:endParaRPr lang="en-US" dirty="0" smtClean="0"/>
          </a:p>
          <a:p>
            <a:endParaRPr lang="en-US" dirty="0" smtClean="0"/>
          </a:p>
          <a:p>
            <a:r>
              <a:rPr lang="en-US" dirty="0" smtClean="0"/>
              <a:t>Helps to eliminate “well, I taught</a:t>
            </a:r>
            <a:r>
              <a:rPr lang="en-US" baseline="0" dirty="0" smtClean="0"/>
              <a:t> it…”</a:t>
            </a:r>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D2B318-710B-6D40-BE3A-AE378BCF660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Based on the definition of OTR, how many opportunities</a:t>
            </a:r>
            <a:r>
              <a:rPr lang="en-US" baseline="0" dirty="0" smtClean="0"/>
              <a:t> did students have to respond in the above scenario?  </a:t>
            </a:r>
          </a:p>
          <a:p>
            <a:pPr eaLnBrk="1" hangingPunct="1">
              <a:spcBef>
                <a:spcPct val="0"/>
              </a:spcBef>
            </a:pPr>
            <a:r>
              <a:rPr lang="en-US" baseline="0" dirty="0" smtClean="0"/>
              <a:t>“How would this have been a different experience for students if the teacher had just demonstrated the concept?</a:t>
            </a:r>
          </a:p>
          <a:p>
            <a:pPr eaLnBrk="1" hangingPunct="1">
              <a:spcBef>
                <a:spcPct val="0"/>
              </a:spcBef>
            </a:pPr>
            <a:r>
              <a:rPr lang="en-US" baseline="0" dirty="0" smtClean="0"/>
              <a:t>Discuss in a small group 3 – 4</a:t>
            </a:r>
          </a:p>
          <a:p>
            <a:pPr eaLnBrk="1" hangingPunct="1">
              <a:spcBef>
                <a:spcPct val="0"/>
              </a:spcBef>
            </a:pPr>
            <a:r>
              <a:rPr lang="en-US" baseline="0" dirty="0" smtClean="0"/>
              <a:t>Show me on the table</a:t>
            </a:r>
            <a:endParaRPr lang="en-US" dirty="0"/>
          </a:p>
        </p:txBody>
      </p:sp>
      <p:sp>
        <p:nvSpPr>
          <p:cNvPr id="143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FEBAB40-15E8-5747-9C83-B73A17EFBD22}"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draw name cards to share out</a:t>
            </a:r>
          </a:p>
          <a:p>
            <a:r>
              <a:rPr lang="en-US" baseline="0" dirty="0" smtClean="0"/>
              <a:t>Group discussion, share out</a:t>
            </a:r>
          </a:p>
          <a:p>
            <a:r>
              <a:rPr lang="en-US" dirty="0" smtClean="0"/>
              <a:t>Results in more effective use of instructional time</a:t>
            </a:r>
          </a:p>
          <a:p>
            <a:r>
              <a:rPr lang="en-US" dirty="0" smtClean="0"/>
              <a:t>Increases student’s engagement with instruction</a:t>
            </a:r>
          </a:p>
          <a:p>
            <a:r>
              <a:rPr lang="en-US" dirty="0" smtClean="0"/>
              <a:t>Decreases time for students to engage in inappropriate or passive behavior  </a:t>
            </a:r>
          </a:p>
          <a:p>
            <a:r>
              <a:rPr lang="en-US" b="1" dirty="0" smtClean="0"/>
              <a:t>Allows for high rates of positive, specific feedback related to academics and behavior</a:t>
            </a:r>
          </a:p>
          <a:p>
            <a:pPr eaLnBrk="1" hangingPunct="1"/>
            <a:r>
              <a:rPr lang="en-US" dirty="0" smtClean="0"/>
              <a:t>Can be used as a quick assessment to guide teaching/lesson direction</a:t>
            </a:r>
          </a:p>
          <a:p>
            <a:pPr eaLnBrk="1" hangingPunct="1"/>
            <a:r>
              <a:rPr lang="en-US" dirty="0" smtClean="0"/>
              <a:t>Provides teacher information on student understanding/thought process</a:t>
            </a:r>
          </a:p>
          <a:p>
            <a:pPr eaLnBrk="1" hangingPunct="1"/>
            <a:r>
              <a:rPr lang="en-US" dirty="0" smtClean="0"/>
              <a:t>Allows teacher to correct errors in knowledge/understanding</a:t>
            </a:r>
          </a:p>
          <a:p>
            <a:pPr eaLnBrk="1" hangingPunct="1"/>
            <a:r>
              <a:rPr lang="en-US" dirty="0" smtClean="0"/>
              <a:t>Evidence of gains in Reading and Math (e.g. mastery, rate, etc.)</a:t>
            </a:r>
          </a:p>
          <a:p>
            <a:endParaRPr lang="en-US" baseline="0" dirty="0" smtClean="0"/>
          </a:p>
        </p:txBody>
      </p:sp>
      <p:sp>
        <p:nvSpPr>
          <p:cNvPr id="4" name="Slide Number Placeholder 3"/>
          <p:cNvSpPr>
            <a:spLocks noGrp="1"/>
          </p:cNvSpPr>
          <p:nvPr>
            <p:ph type="sldNum" sz="quarter" idx="10"/>
          </p:nvPr>
        </p:nvSpPr>
        <p:spPr/>
        <p:txBody>
          <a:bodyPr/>
          <a:lstStyle/>
          <a:p>
            <a:fld id="{12D2B318-710B-6D40-BE3A-AE378BCF6608}" type="slidenum">
              <a:rPr lang="en-US" smtClean="0"/>
              <a:pPr/>
              <a:t>9</a:t>
            </a:fld>
            <a:endParaRPr lang="en-US"/>
          </a:p>
        </p:txBody>
      </p:sp>
    </p:spTree>
    <p:extLst>
      <p:ext uri="{BB962C8B-B14F-4D97-AF65-F5344CB8AC3E}">
        <p14:creationId xmlns:p14="http://schemas.microsoft.com/office/powerpoint/2010/main" val="419440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AA68DDC-6ABC-DC42-9C94-15FF4D20DD23}" type="datetimeFigureOut">
              <a:rPr lang="en-US" smtClean="0"/>
              <a:pPr/>
              <a:t>8/20/12</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pPr>
              <a:defRPr/>
            </a:pP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79EB0CD8-8739-0A4F-A56F-826824AB12CD}" type="datetimeFigureOut">
              <a:rPr lang="en-US" smtClean="0"/>
              <a:pPr/>
              <a:t>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F195966-53D8-7342-91D1-AE8D59A791A1}"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ABD62BC-EFF8-4347-9DF1-33C845CD0295}" type="datetimeFigureOut">
              <a:rPr lang="en-US" smtClean="0"/>
              <a:pPr/>
              <a:t>8/20/12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9E1E1B39-5418-E045-A145-0A0E93AEF38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5AE6A621-DA41-5548-801D-6D096B0974FC}" type="datetimeFigureOut">
              <a:rPr lang="en-US" smtClean="0"/>
              <a:pPr/>
              <a:t>8/20/12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27C9734-1F6D-E14E-BB32-677C8A2ED7C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7FA88F25-D793-D449-9E43-2202F61DB136}" type="datetimeFigureOut">
              <a:rPr lang="en-US" smtClean="0"/>
              <a:pPr/>
              <a:t>8/20/12</a:t>
            </a:fld>
            <a:endParaRPr lang="en-US"/>
          </a:p>
        </p:txBody>
      </p:sp>
      <p:sp>
        <p:nvSpPr>
          <p:cNvPr id="6" name="Footer Placeholder 5"/>
          <p:cNvSpPr>
            <a:spLocks noGrp="1"/>
          </p:cNvSpPr>
          <p:nvPr>
            <p:ph type="ftr" sz="quarter" idx="11"/>
          </p:nvPr>
        </p:nvSpPr>
        <p:spPr>
          <a:xfrm>
            <a:off x="3859305" y="6423585"/>
            <a:ext cx="3316941" cy="365125"/>
          </a:xfrm>
        </p:spPr>
        <p:txBody>
          <a:bodyPr/>
          <a:lstStyle/>
          <a:p>
            <a:pPr>
              <a:defRPr/>
            </a:pPr>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8CDBF0E-C609-A648-8360-A11A28A318D0}" type="datetimeFigureOut">
              <a:rPr lang="en-US" smtClean="0"/>
              <a:pPr/>
              <a:t>8/20/12</a:t>
            </a:fld>
            <a:endParaRPr lang="en-US"/>
          </a:p>
        </p:txBody>
      </p:sp>
      <p:sp>
        <p:nvSpPr>
          <p:cNvPr id="6" name="Footer Placeholder 5"/>
          <p:cNvSpPr>
            <a:spLocks noGrp="1"/>
          </p:cNvSpPr>
          <p:nvPr>
            <p:ph type="ftr" sz="quarter" idx="11"/>
          </p:nvPr>
        </p:nvSpPr>
        <p:spPr>
          <a:xfrm>
            <a:off x="4191000" y="6423585"/>
            <a:ext cx="3005138"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fld id="{253761CC-1CBA-C04F-A4AA-3B777BD63D83}"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B0CD8-8739-0A4F-A56F-826824AB12CD}" type="datetimeFigureOut">
              <a:rPr lang="en-US" smtClean="0"/>
              <a:pPr/>
              <a:t>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F195966-53D8-7342-91D1-AE8D59A791A1}"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79EB0CD8-8739-0A4F-A56F-826824AB12CD}" type="datetimeFigureOut">
              <a:rPr lang="en-US" smtClean="0"/>
              <a:pPr/>
              <a:t>8/20/12</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pPr>
              <a:defRPr/>
            </a:pPr>
            <a:endParaRPr lang="en-US"/>
          </a:p>
        </p:txBody>
      </p:sp>
      <p:sp>
        <p:nvSpPr>
          <p:cNvPr id="7" name="Slide Number Placeholder 6"/>
          <p:cNvSpPr>
            <a:spLocks noGrp="1"/>
          </p:cNvSpPr>
          <p:nvPr>
            <p:ph type="sldNum" sz="quarter" idx="12"/>
          </p:nvPr>
        </p:nvSpPr>
        <p:spPr/>
        <p:txBody>
          <a:bodyPr/>
          <a:lstStyle/>
          <a:p>
            <a:fld id="{0F195966-53D8-7342-91D1-AE8D59A791A1}"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79EB0CD8-8739-0A4F-A56F-826824AB12CD}" type="datetimeFigureOut">
              <a:rPr lang="en-US" smtClean="0"/>
              <a:pPr/>
              <a:t>8/20/12</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pPr>
              <a:defRPr/>
            </a:pPr>
            <a:endParaRPr lang="en-US"/>
          </a:p>
        </p:txBody>
      </p:sp>
      <p:sp>
        <p:nvSpPr>
          <p:cNvPr id="7" name="Slide Number Placeholder 6"/>
          <p:cNvSpPr>
            <a:spLocks noGrp="1"/>
          </p:cNvSpPr>
          <p:nvPr>
            <p:ph type="sldNum" sz="quarter" idx="12"/>
          </p:nvPr>
        </p:nvSpPr>
        <p:spPr/>
        <p:txBody>
          <a:bodyPr/>
          <a:lstStyle/>
          <a:p>
            <a:fld id="{0F195966-53D8-7342-91D1-AE8D59A791A1}"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79EB0CD8-8739-0A4F-A56F-826824AB12CD}" type="datetimeFigureOut">
              <a:rPr lang="en-US" smtClean="0"/>
              <a:pPr/>
              <a:t>8/20/12</a:t>
            </a:fld>
            <a:endParaRPr lang="en-US"/>
          </a:p>
        </p:txBody>
      </p:sp>
      <p:sp>
        <p:nvSpPr>
          <p:cNvPr id="6" name="Footer Placeholder 5"/>
          <p:cNvSpPr>
            <a:spLocks noGrp="1"/>
          </p:cNvSpPr>
          <p:nvPr>
            <p:ph type="ftr" sz="quarter" idx="11"/>
          </p:nvPr>
        </p:nvSpPr>
        <p:spPr>
          <a:xfrm>
            <a:off x="4191000" y="6423585"/>
            <a:ext cx="3005138"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fld id="{0F195966-53D8-7342-91D1-AE8D59A791A1}"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079BD0-8452-7047-AD80-1724FA82C2F2}" type="datetimeFigureOut">
              <a:rPr lang="en-US" smtClean="0"/>
              <a:pPr/>
              <a:t>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8FF816A-BD5A-4B4C-A06B-AE58CEB37D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B75BE08-5AE3-4147-B58D-2E2C1F924666}" type="datetimeFigureOut">
              <a:rPr lang="en-US" smtClean="0"/>
              <a:pPr/>
              <a:t>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AD5CEF9-D4BE-6649-AE3D-4ADDC699427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F4D5B9F-C2CC-964F-AE5C-A4E02E6F80B0}" type="datetimeFigureOut">
              <a:rPr lang="en-US" smtClean="0"/>
              <a:pPr/>
              <a:t>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EB940FE-30BB-E046-81FC-03F88BA3BA8D}"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9EB0CD8-8739-0A4F-A56F-826824AB12CD}" type="datetimeFigureOut">
              <a:rPr lang="en-US" smtClean="0"/>
              <a:pPr/>
              <a:t>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F195966-53D8-7342-91D1-AE8D59A791A1}"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79EB0CD8-8739-0A4F-A56F-826824AB12CD}" type="datetimeFigureOut">
              <a:rPr lang="en-US" smtClean="0"/>
              <a:pPr/>
              <a:t>8/20/12</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pPr>
              <a:defRPr/>
            </a:pP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99B945AE-D0AF-604D-8302-8A791542534B}" type="datetimeFigureOut">
              <a:rPr lang="en-US" smtClean="0"/>
              <a:pPr/>
              <a:t>8/20/12</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pPr>
              <a:defRPr/>
            </a:pPr>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EBDF478F-8410-6041-8710-63F0432EFB94}"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F2CF146-51BC-BF45-8287-2EB00B1FE035}" type="datetimeFigureOut">
              <a:rPr lang="en-US" smtClean="0"/>
              <a:pPr/>
              <a:t>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BC9E7D8-0E44-FB47-B5F8-DE6E2606F3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A2BD4D8-A4AC-6544-868D-4BF612D45BBF}" type="datetimeFigureOut">
              <a:rPr lang="en-US" smtClean="0"/>
              <a:pPr/>
              <a:t>8/20/12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807273D6-E0C1-AF4A-8374-7B697EBFB6B7}"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9EB0CD8-8739-0A4F-A56F-826824AB12CD}" type="datetimeFigureOut">
              <a:rPr lang="en-US" smtClean="0"/>
              <a:pPr/>
              <a:t>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0F195966-53D8-7342-91D1-AE8D59A791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9EB0CD8-8739-0A4F-A56F-826824AB12CD}" type="datetimeFigureOut">
              <a:rPr lang="en-US" smtClean="0"/>
              <a:pPr/>
              <a:t>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F195966-53D8-7342-91D1-AE8D59A791A1}"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79EB0CD8-8739-0A4F-A56F-826824AB12CD}" type="datetimeFigureOut">
              <a:rPr lang="en-US" smtClean="0"/>
              <a:pPr/>
              <a:t>8/20/12</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pPr>
              <a:defRPr/>
            </a:pPr>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0F195966-53D8-7342-91D1-AE8D59A791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 id="2147484001" r:id="rId15"/>
    <p:sldLayoutId id="2147484002" r:id="rId16"/>
    <p:sldLayoutId id="2147484003" r:id="rId17"/>
    <p:sldLayoutId id="2147484004" r:id="rId18"/>
    <p:sldLayoutId id="2147484005" r:id="rId19"/>
    <p:sldLayoutId id="2147484006"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hyperlink" Target="http://pbismissouri.org/clas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371600" y="-1600200"/>
            <a:ext cx="7772400" cy="4724400"/>
          </a:xfrm>
        </p:spPr>
        <p:txBody>
          <a:bodyPr>
            <a:normAutofit/>
          </a:bodyPr>
          <a:lstStyle/>
          <a:p>
            <a:pPr eaLnBrk="1" hangingPunct="1"/>
            <a:r>
              <a:rPr lang="en-US" sz="3600" dirty="0" smtClean="0">
                <a:latin typeface="Berlin Sans FB" pitchFamily="34" charset="0"/>
              </a:rPr>
              <a:t/>
            </a:r>
            <a:br>
              <a:rPr lang="en-US" sz="3600" dirty="0" smtClean="0">
                <a:latin typeface="Berlin Sans FB" pitchFamily="34" charset="0"/>
              </a:rPr>
            </a:br>
            <a:r>
              <a:rPr lang="en-US" sz="3600" dirty="0">
                <a:latin typeface="Berlin Sans FB" pitchFamily="34" charset="0"/>
              </a:rPr>
              <a:t/>
            </a:r>
            <a:br>
              <a:rPr lang="en-US" sz="3600" dirty="0">
                <a:latin typeface="Berlin Sans FB" pitchFamily="34" charset="0"/>
              </a:rPr>
            </a:br>
            <a:r>
              <a:rPr lang="en-US" sz="3600" dirty="0" smtClean="0">
                <a:latin typeface="Berlin Sans FB" pitchFamily="34" charset="0"/>
              </a:rPr>
              <a:t/>
            </a:r>
            <a:br>
              <a:rPr lang="en-US" sz="3600" dirty="0" smtClean="0">
                <a:latin typeface="Berlin Sans FB" pitchFamily="34" charset="0"/>
              </a:rPr>
            </a:br>
            <a:r>
              <a:rPr lang="en-US" sz="3600" dirty="0">
                <a:latin typeface="Berlin Sans FB" pitchFamily="34" charset="0"/>
              </a:rPr>
              <a:t/>
            </a:r>
            <a:br>
              <a:rPr lang="en-US" sz="3600" dirty="0">
                <a:latin typeface="Berlin Sans FB" pitchFamily="34" charset="0"/>
              </a:rPr>
            </a:br>
            <a:r>
              <a:rPr lang="en-US" sz="3600" dirty="0" smtClean="0">
                <a:solidFill>
                  <a:schemeClr val="tx1"/>
                </a:solidFill>
                <a:latin typeface="Berlin Sans FB" pitchFamily="34" charset="0"/>
              </a:rPr>
              <a:t>Improving Student Engagement    		   	   Through</a:t>
            </a:r>
            <a:br>
              <a:rPr lang="en-US" sz="3600" dirty="0" smtClean="0">
                <a:solidFill>
                  <a:schemeClr val="tx1"/>
                </a:solidFill>
                <a:latin typeface="Berlin Sans FB" pitchFamily="34" charset="0"/>
              </a:rPr>
            </a:br>
            <a:r>
              <a:rPr lang="en-US" sz="3600" dirty="0" smtClean="0">
                <a:solidFill>
                  <a:schemeClr val="tx1"/>
                </a:solidFill>
                <a:latin typeface="Berlin Sans FB" pitchFamily="34" charset="0"/>
              </a:rPr>
              <a:t>    Maximizing Opportunities </a:t>
            </a:r>
            <a:r>
              <a:rPr lang="en-US" sz="3600" dirty="0">
                <a:solidFill>
                  <a:schemeClr val="tx1"/>
                </a:solidFill>
                <a:latin typeface="Berlin Sans FB" pitchFamily="34" charset="0"/>
              </a:rPr>
              <a:t>to </a:t>
            </a:r>
            <a:r>
              <a:rPr lang="en-US" sz="3600" dirty="0" smtClean="0">
                <a:solidFill>
                  <a:schemeClr val="tx1"/>
                </a:solidFill>
                <a:latin typeface="Berlin Sans FB" pitchFamily="34" charset="0"/>
              </a:rPr>
              <a:t>		            		   Respond</a:t>
            </a:r>
            <a:endParaRPr lang="en-US" sz="3600" dirty="0">
              <a:solidFill>
                <a:schemeClr val="tx1"/>
              </a:solidFill>
              <a:latin typeface="Berlin Sans FB" pitchFamily="34" charset="0"/>
            </a:endParaRPr>
          </a:p>
        </p:txBody>
      </p:sp>
      <p:sp>
        <p:nvSpPr>
          <p:cNvPr id="3" name="Subtitle 2"/>
          <p:cNvSpPr>
            <a:spLocks noGrp="1"/>
          </p:cNvSpPr>
          <p:nvPr>
            <p:ph type="subTitle" idx="1"/>
          </p:nvPr>
        </p:nvSpPr>
        <p:spPr>
          <a:xfrm>
            <a:off x="1752600" y="4800600"/>
            <a:ext cx="5711825" cy="1828800"/>
          </a:xfrm>
        </p:spPr>
        <p:txBody>
          <a:bodyPr rtlCol="0">
            <a:noAutofit/>
          </a:bodyPr>
          <a:lstStyle/>
          <a:p>
            <a:pPr eaLnBrk="1" fontAlgn="auto" hangingPunct="1">
              <a:spcAft>
                <a:spcPts val="0"/>
              </a:spcAft>
              <a:defRPr/>
            </a:pPr>
            <a:endParaRPr lang="en-US" sz="2000" dirty="0" smtClean="0">
              <a:solidFill>
                <a:schemeClr val="bg2">
                  <a:lumMod val="25000"/>
                </a:schemeClr>
              </a:solidFill>
              <a:latin typeface="Berlin Sans FB" pitchFamily="34" charset="0"/>
            </a:endParaRPr>
          </a:p>
          <a:p>
            <a:pPr eaLnBrk="1" fontAlgn="auto" hangingPunct="1">
              <a:spcAft>
                <a:spcPts val="0"/>
              </a:spcAft>
              <a:defRPr/>
            </a:pPr>
            <a:endParaRPr lang="en-US" sz="2000" dirty="0">
              <a:solidFill>
                <a:schemeClr val="bg2">
                  <a:lumMod val="25000"/>
                </a:schemeClr>
              </a:solidFill>
              <a:latin typeface="Berlin Sans FB" pitchFamily="34" charset="0"/>
            </a:endParaRPr>
          </a:p>
          <a:p>
            <a:pPr eaLnBrk="1" fontAlgn="auto" hangingPunct="1">
              <a:spcAft>
                <a:spcPts val="0"/>
              </a:spcAft>
              <a:defRPr/>
            </a:pPr>
            <a:r>
              <a:rPr lang="en-US" sz="3200" dirty="0" smtClean="0">
                <a:solidFill>
                  <a:srgbClr val="000000"/>
                </a:solidFill>
                <a:latin typeface="Berlin Sans FB" pitchFamily="34" charset="0"/>
              </a:rPr>
              <a:t>     Evidence-Based Learning</a:t>
            </a:r>
          </a:p>
          <a:p>
            <a:pPr eaLnBrk="1" fontAlgn="auto" hangingPunct="1">
              <a:spcAft>
                <a:spcPts val="0"/>
              </a:spcAft>
              <a:defRPr/>
            </a:pPr>
            <a:endParaRPr lang="en-US" sz="2000" dirty="0" smtClean="0">
              <a:solidFill>
                <a:schemeClr val="bg2">
                  <a:lumMod val="25000"/>
                </a:schemeClr>
              </a:solidFill>
              <a:latin typeface="Berlin Sans FB" pitchFamily="34" charset="0"/>
            </a:endParaRPr>
          </a:p>
          <a:p>
            <a:pPr eaLnBrk="1" fontAlgn="auto" hangingPunct="1">
              <a:spcAft>
                <a:spcPts val="0"/>
              </a:spcAft>
              <a:defRPr/>
            </a:pPr>
            <a:endParaRPr lang="en-US" sz="2000" dirty="0">
              <a:solidFill>
                <a:schemeClr val="bg2">
                  <a:lumMod val="25000"/>
                </a:schemeClr>
              </a:solidFill>
              <a:latin typeface="Berlin Sans FB"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t>Types of OTR</a:t>
            </a:r>
          </a:p>
        </p:txBody>
      </p:sp>
      <p:sp>
        <p:nvSpPr>
          <p:cNvPr id="12291" name="Content Placeholder 2"/>
          <p:cNvSpPr>
            <a:spLocks noGrp="1"/>
          </p:cNvSpPr>
          <p:nvPr>
            <p:ph idx="1"/>
          </p:nvPr>
        </p:nvSpPr>
        <p:spPr>
          <a:xfrm>
            <a:off x="1295400" y="1219200"/>
            <a:ext cx="6553200" cy="4952999"/>
          </a:xfrm>
        </p:spPr>
        <p:txBody>
          <a:bodyPr>
            <a:normAutofit fontScale="85000" lnSpcReduction="20000"/>
          </a:bodyPr>
          <a:lstStyle/>
          <a:p>
            <a:pPr eaLnBrk="1" hangingPunct="1"/>
            <a:r>
              <a:rPr lang="en-US" sz="3300" dirty="0" smtClean="0"/>
              <a:t>Individual</a:t>
            </a:r>
            <a:r>
              <a:rPr lang="en-US" sz="3300" b="1" dirty="0" smtClean="0"/>
              <a:t>—by oneself</a:t>
            </a:r>
          </a:p>
          <a:p>
            <a:pPr eaLnBrk="1" hangingPunct="1">
              <a:buNone/>
            </a:pPr>
            <a:r>
              <a:rPr lang="en-US" sz="3300" dirty="0" smtClean="0"/>
              <a:t>		</a:t>
            </a:r>
            <a:r>
              <a:rPr lang="en-US" sz="3300" b="1" dirty="0" smtClean="0"/>
              <a:t>vs. </a:t>
            </a:r>
          </a:p>
          <a:p>
            <a:pPr eaLnBrk="1" hangingPunct="1"/>
            <a:r>
              <a:rPr lang="en-US" sz="3300" dirty="0" smtClean="0"/>
              <a:t>Group</a:t>
            </a:r>
            <a:r>
              <a:rPr lang="en-US" sz="3300" b="1" dirty="0" smtClean="0"/>
              <a:t>—with others or while others do it</a:t>
            </a:r>
          </a:p>
          <a:p>
            <a:pPr eaLnBrk="1" hangingPunct="1">
              <a:buNone/>
            </a:pPr>
            <a:endParaRPr lang="en-US" sz="3300" dirty="0" smtClean="0"/>
          </a:p>
          <a:p>
            <a:pPr eaLnBrk="1" hangingPunct="1"/>
            <a:r>
              <a:rPr lang="en-US" sz="3300" dirty="0" smtClean="0"/>
              <a:t>Verbal</a:t>
            </a:r>
            <a:r>
              <a:rPr lang="en-US" sz="3300" dirty="0"/>
              <a:t>--</a:t>
            </a:r>
            <a:r>
              <a:rPr lang="en-US" sz="3300" b="1" dirty="0"/>
              <a:t>Involves vocal output</a:t>
            </a:r>
          </a:p>
          <a:p>
            <a:pPr eaLnBrk="1" hangingPunct="1">
              <a:buFont typeface="Brush Script MT" pitchFamily="66" charset="0"/>
              <a:buNone/>
            </a:pPr>
            <a:r>
              <a:rPr lang="en-US" sz="3300" b="1" dirty="0"/>
              <a:t>		vs.</a:t>
            </a:r>
          </a:p>
          <a:p>
            <a:pPr eaLnBrk="1" hangingPunct="1"/>
            <a:r>
              <a:rPr lang="en-US" sz="3300" dirty="0"/>
              <a:t>Non-Verbal</a:t>
            </a:r>
            <a:r>
              <a:rPr lang="en-US" sz="3300" b="1" dirty="0"/>
              <a:t>--Involves action (no verbalizations)</a:t>
            </a:r>
            <a:endParaRPr lang="en-US" sz="3300" dirty="0"/>
          </a:p>
          <a:p>
            <a:pPr eaLnBrk="1" hangingPunct="1"/>
            <a:endParaRPr lang="en-US" b="1" dirty="0"/>
          </a:p>
          <a:p>
            <a:pPr lvl="1" eaLnBrk="1" hangingPunct="1"/>
            <a:endParaRPr lang="en-US" dirty="0" smtClean="0"/>
          </a:p>
          <a:p>
            <a:pPr eaLnBrk="1" hangingPunct="1"/>
            <a:endParaRPr lang="en-US"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a:t>Individual vs. Group OTR</a:t>
            </a:r>
          </a:p>
        </p:txBody>
      </p:sp>
      <p:sp>
        <p:nvSpPr>
          <p:cNvPr id="2" name="Content Placeholder 1"/>
          <p:cNvSpPr>
            <a:spLocks noGrp="1"/>
          </p:cNvSpPr>
          <p:nvPr>
            <p:ph sz="half" idx="1"/>
          </p:nvPr>
        </p:nvSpPr>
        <p:spPr>
          <a:xfrm>
            <a:off x="1066800" y="1676400"/>
            <a:ext cx="3432175" cy="4724400"/>
          </a:xfrm>
        </p:spPr>
        <p:txBody>
          <a:bodyPr>
            <a:normAutofit/>
          </a:bodyPr>
          <a:lstStyle/>
          <a:p>
            <a:pPr marL="0" indent="0" algn="ctr">
              <a:buFont typeface="Brush Script MT" pitchFamily="66" charset="0"/>
              <a:buNone/>
            </a:pPr>
            <a:r>
              <a:rPr lang="en-US" sz="2400" b="1" dirty="0"/>
              <a:t>Individual</a:t>
            </a:r>
            <a:endParaRPr lang="en-US" sz="2400" b="1" dirty="0" smtClean="0"/>
          </a:p>
          <a:p>
            <a:pPr marL="0" indent="0"/>
            <a:r>
              <a:rPr lang="en-US" sz="2600" dirty="0" smtClean="0"/>
              <a:t>Students working by themselves with teacher feedback</a:t>
            </a:r>
          </a:p>
          <a:p>
            <a:pPr marL="0" indent="0"/>
            <a:r>
              <a:rPr lang="en-US" sz="2600" dirty="0" smtClean="0"/>
              <a:t>Allows </a:t>
            </a:r>
            <a:r>
              <a:rPr lang="en-US" sz="2600" dirty="0"/>
              <a:t>teacher to know what EACH student thinks; targeted</a:t>
            </a:r>
          </a:p>
          <a:p>
            <a:pPr marL="0" indent="0"/>
            <a:endParaRPr lang="en-US" sz="2600" dirty="0"/>
          </a:p>
        </p:txBody>
      </p:sp>
      <p:sp>
        <p:nvSpPr>
          <p:cNvPr id="3" name="Content Placeholder 2"/>
          <p:cNvSpPr>
            <a:spLocks noGrp="1"/>
          </p:cNvSpPr>
          <p:nvPr>
            <p:ph sz="half" idx="2"/>
          </p:nvPr>
        </p:nvSpPr>
        <p:spPr>
          <a:xfrm>
            <a:off x="4664075" y="1676400"/>
            <a:ext cx="3336925" cy="4648200"/>
          </a:xfrm>
        </p:spPr>
        <p:txBody>
          <a:bodyPr>
            <a:normAutofit lnSpcReduction="10000"/>
          </a:bodyPr>
          <a:lstStyle/>
          <a:p>
            <a:pPr marL="0" indent="0" algn="ctr">
              <a:buFont typeface="Brush Script MT" pitchFamily="66" charset="0"/>
              <a:buNone/>
            </a:pPr>
            <a:r>
              <a:rPr lang="en-US" sz="2400" b="1" dirty="0"/>
              <a:t>Group</a:t>
            </a:r>
            <a:endParaRPr lang="en-US" sz="2400" b="1" dirty="0" smtClean="0"/>
          </a:p>
          <a:p>
            <a:pPr marL="0" indent="0"/>
            <a:r>
              <a:rPr lang="en-US" sz="2600" dirty="0" smtClean="0"/>
              <a:t>Students working in pairs, small groups, or as a whole class: choral response, partnering</a:t>
            </a:r>
          </a:p>
          <a:p>
            <a:pPr marL="0" indent="0"/>
            <a:r>
              <a:rPr lang="en-US" sz="2600" dirty="0" smtClean="0"/>
              <a:t>Provides </a:t>
            </a:r>
            <a:r>
              <a:rPr lang="en-US" sz="2600" dirty="0"/>
              <a:t>ALL students the opportunity to answer without “risk”; engages everyone</a:t>
            </a:r>
          </a:p>
          <a:p>
            <a:pPr marL="0" indent="0"/>
            <a:endParaRPr lang="en-US"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5375" y="381001"/>
            <a:ext cx="6964363" cy="1676399"/>
          </a:xfrm>
        </p:spPr>
        <p:txBody>
          <a:bodyPr>
            <a:normAutofit fontScale="90000"/>
          </a:bodyPr>
          <a:lstStyle/>
          <a:p>
            <a:r>
              <a:rPr lang="en-US" sz="3600" dirty="0" smtClean="0"/>
              <a:t>Choral Response: 100% of students giving short answers at the same time </a:t>
            </a:r>
            <a:endParaRPr lang="en-US" sz="3600" dirty="0"/>
          </a:p>
        </p:txBody>
      </p:sp>
      <p:sp>
        <p:nvSpPr>
          <p:cNvPr id="6" name="Content Placeholder 5"/>
          <p:cNvSpPr>
            <a:spLocks noGrp="1"/>
          </p:cNvSpPr>
          <p:nvPr>
            <p:ph idx="1"/>
          </p:nvPr>
        </p:nvSpPr>
        <p:spPr>
          <a:xfrm>
            <a:off x="609600" y="1905000"/>
            <a:ext cx="8077200" cy="4267200"/>
          </a:xfrm>
        </p:spPr>
        <p:txBody>
          <a:bodyPr>
            <a:noAutofit/>
          </a:bodyPr>
          <a:lstStyle/>
          <a:p>
            <a:r>
              <a:rPr lang="en-US" sz="2400" dirty="0" smtClean="0"/>
              <a:t>Model the question and the way to respond</a:t>
            </a:r>
          </a:p>
          <a:p>
            <a:r>
              <a:rPr lang="en-US" sz="2400" dirty="0" smtClean="0"/>
              <a:t>Ask a clear question with a single word or simple phrase answer</a:t>
            </a:r>
          </a:p>
          <a:p>
            <a:r>
              <a:rPr lang="en-US" sz="2400" dirty="0" smtClean="0"/>
              <a:t>Give a clear signal for students to respond (allow </a:t>
            </a:r>
            <a:r>
              <a:rPr lang="en-US" sz="2400" b="1" dirty="0" smtClean="0"/>
              <a:t>think time </a:t>
            </a:r>
            <a:r>
              <a:rPr lang="en-US" sz="2400" dirty="0" smtClean="0"/>
              <a:t>for difficult responses)</a:t>
            </a:r>
          </a:p>
          <a:p>
            <a:r>
              <a:rPr lang="en-US" sz="2400" dirty="0" smtClean="0"/>
              <a:t>Scan all mouths to assure all are responding, moving near non-responders</a:t>
            </a:r>
          </a:p>
          <a:p>
            <a:r>
              <a:rPr lang="en-US" sz="2400" dirty="0" smtClean="0"/>
              <a:t>Give feedback on the group response</a:t>
            </a:r>
          </a:p>
          <a:p>
            <a:r>
              <a:rPr lang="en-US" sz="2400" dirty="0" smtClean="0"/>
              <a:t>Perky pace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04801"/>
            <a:ext cx="7391399" cy="1828800"/>
          </a:xfrm>
        </p:spPr>
        <p:txBody>
          <a:bodyPr>
            <a:normAutofit/>
          </a:bodyPr>
          <a:lstStyle/>
          <a:p>
            <a:r>
              <a:rPr lang="en-US" sz="3600" dirty="0" smtClean="0"/>
              <a:t>Precision Partner Talk: 100% of students giving longer or more complex answers at the same time</a:t>
            </a:r>
            <a:endParaRPr lang="en-US" sz="3600" dirty="0"/>
          </a:p>
        </p:txBody>
      </p:sp>
      <p:sp>
        <p:nvSpPr>
          <p:cNvPr id="8" name="Content Placeholder 7"/>
          <p:cNvSpPr>
            <a:spLocks noGrp="1"/>
          </p:cNvSpPr>
          <p:nvPr>
            <p:ph idx="1"/>
          </p:nvPr>
        </p:nvSpPr>
        <p:spPr>
          <a:xfrm>
            <a:off x="914400" y="2209800"/>
            <a:ext cx="7238999" cy="3733800"/>
          </a:xfrm>
        </p:spPr>
        <p:txBody>
          <a:bodyPr>
            <a:noAutofit/>
          </a:bodyPr>
          <a:lstStyle/>
          <a:p>
            <a:r>
              <a:rPr lang="en-US" sz="2800" dirty="0" smtClean="0"/>
              <a:t>Partners are assigned with a purpose</a:t>
            </a:r>
          </a:p>
          <a:p>
            <a:r>
              <a:rPr lang="en-US" sz="2800" dirty="0" smtClean="0"/>
              <a:t>Give each partner a task (A respond/B counts words)</a:t>
            </a:r>
          </a:p>
          <a:p>
            <a:r>
              <a:rPr lang="en-US" sz="2800" dirty="0" smtClean="0"/>
              <a:t>Given verbal stem (sentence starter) if needed</a:t>
            </a:r>
          </a:p>
          <a:p>
            <a:r>
              <a:rPr lang="en-US" sz="2800" dirty="0" smtClean="0"/>
              <a:t>Monitor each partnership</a:t>
            </a:r>
          </a:p>
          <a:p>
            <a:r>
              <a:rPr lang="en-US" sz="2800" dirty="0" smtClean="0"/>
              <a:t>Call on individuals only after all have answered</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43490" y="381000"/>
            <a:ext cx="7024744" cy="838200"/>
          </a:xfrm>
        </p:spPr>
        <p:txBody>
          <a:bodyPr>
            <a:normAutofit/>
          </a:bodyPr>
          <a:lstStyle/>
          <a:p>
            <a:r>
              <a:rPr lang="en-US" sz="4000" dirty="0" smtClean="0"/>
              <a:t>Verbal vs. Non-Verbal OTR</a:t>
            </a:r>
            <a:endParaRPr lang="en-US" sz="4000" dirty="0"/>
          </a:p>
        </p:txBody>
      </p:sp>
      <p:sp>
        <p:nvSpPr>
          <p:cNvPr id="13317" name="Content Placeholder 4"/>
          <p:cNvSpPr>
            <a:spLocks noGrp="1"/>
          </p:cNvSpPr>
          <p:nvPr>
            <p:ph sz="half" idx="2"/>
          </p:nvPr>
        </p:nvSpPr>
        <p:spPr>
          <a:xfrm>
            <a:off x="914400" y="2590800"/>
            <a:ext cx="3227388" cy="3133725"/>
          </a:xfrm>
        </p:spPr>
        <p:txBody>
          <a:bodyPr>
            <a:normAutofit/>
          </a:bodyPr>
          <a:lstStyle/>
          <a:p>
            <a:r>
              <a:rPr lang="en-US" sz="2800" dirty="0"/>
              <a:t>Orally answering a </a:t>
            </a:r>
            <a:r>
              <a:rPr lang="en-US" sz="2800" dirty="0" smtClean="0"/>
              <a:t>question</a:t>
            </a:r>
          </a:p>
          <a:p>
            <a:r>
              <a:rPr lang="en-US" sz="2800" dirty="0" smtClean="0"/>
              <a:t>Sharing thoughts</a:t>
            </a:r>
          </a:p>
          <a:p>
            <a:r>
              <a:rPr lang="en-US" sz="2800" dirty="0" smtClean="0"/>
              <a:t>Summarizing</a:t>
            </a:r>
          </a:p>
          <a:p>
            <a:r>
              <a:rPr lang="en-US" sz="2800" dirty="0" smtClean="0"/>
              <a:t>Repeating</a:t>
            </a:r>
            <a:endParaRPr lang="en-US" sz="2800" dirty="0"/>
          </a:p>
        </p:txBody>
      </p:sp>
      <p:sp>
        <p:nvSpPr>
          <p:cNvPr id="6" name="Content Placeholder 5"/>
          <p:cNvSpPr>
            <a:spLocks noGrp="1"/>
          </p:cNvSpPr>
          <p:nvPr>
            <p:ph sz="quarter" idx="4"/>
          </p:nvPr>
        </p:nvSpPr>
        <p:spPr>
          <a:xfrm>
            <a:off x="4645025" y="2590800"/>
            <a:ext cx="3227388" cy="3133725"/>
          </a:xfrm>
        </p:spPr>
        <p:txBody>
          <a:bodyPr>
            <a:normAutofit/>
          </a:bodyPr>
          <a:lstStyle/>
          <a:p>
            <a:r>
              <a:rPr lang="en-US" sz="2800" dirty="0"/>
              <a:t>Writing </a:t>
            </a:r>
          </a:p>
          <a:p>
            <a:r>
              <a:rPr lang="en-US" sz="2800" dirty="0"/>
              <a:t>Performing an action</a:t>
            </a:r>
          </a:p>
          <a:p>
            <a:r>
              <a:rPr lang="en-US" sz="2800" dirty="0"/>
              <a:t>Moving about room</a:t>
            </a:r>
          </a:p>
          <a:p>
            <a:pPr>
              <a:buFont typeface="Brush Script MT" pitchFamily="66" charset="0"/>
              <a:buNone/>
            </a:pPr>
            <a:endParaRPr lang="en-US" sz="2400" b="1" dirty="0"/>
          </a:p>
        </p:txBody>
      </p:sp>
      <p:sp>
        <p:nvSpPr>
          <p:cNvPr id="13315" name="Text Placeholder 2"/>
          <p:cNvSpPr>
            <a:spLocks noGrp="1"/>
          </p:cNvSpPr>
          <p:nvPr>
            <p:ph type="body" idx="1"/>
          </p:nvPr>
        </p:nvSpPr>
        <p:spPr>
          <a:xfrm>
            <a:off x="990600" y="1676400"/>
            <a:ext cx="2940050" cy="609600"/>
          </a:xfrm>
        </p:spPr>
        <p:txBody>
          <a:bodyPr>
            <a:normAutofit/>
          </a:bodyPr>
          <a:lstStyle/>
          <a:p>
            <a:pPr>
              <a:defRPr/>
            </a:pPr>
            <a:r>
              <a:rPr lang="en-US" sz="2800" dirty="0" smtClean="0"/>
              <a:t>Verbal</a:t>
            </a:r>
          </a:p>
        </p:txBody>
      </p:sp>
      <p:sp>
        <p:nvSpPr>
          <p:cNvPr id="13316" name="Text Placeholder 3"/>
          <p:cNvSpPr>
            <a:spLocks noGrp="1"/>
          </p:cNvSpPr>
          <p:nvPr>
            <p:ph type="body" sz="quarter" idx="3"/>
          </p:nvPr>
        </p:nvSpPr>
        <p:spPr>
          <a:xfrm>
            <a:off x="4800600" y="1676400"/>
            <a:ext cx="2944812" cy="609600"/>
          </a:xfrm>
        </p:spPr>
        <p:txBody>
          <a:bodyPr/>
          <a:lstStyle/>
          <a:p>
            <a:r>
              <a:rPr lang="en-US" sz="2800" dirty="0"/>
              <a:t>Non-Verbal</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295400" y="533400"/>
            <a:ext cx="7024744" cy="1143000"/>
          </a:xfrm>
        </p:spPr>
        <p:txBody>
          <a:bodyPr/>
          <a:lstStyle/>
          <a:p>
            <a:r>
              <a:rPr lang="en-US" dirty="0" smtClean="0"/>
              <a:t>        Non</a:t>
            </a:r>
            <a:r>
              <a:rPr lang="en-US" dirty="0"/>
              <a:t>-Verbal OTR</a:t>
            </a:r>
          </a:p>
        </p:txBody>
      </p:sp>
      <p:sp>
        <p:nvSpPr>
          <p:cNvPr id="18435" name="Content Placeholder 2"/>
          <p:cNvSpPr>
            <a:spLocks noGrp="1"/>
          </p:cNvSpPr>
          <p:nvPr>
            <p:ph idx="1"/>
          </p:nvPr>
        </p:nvSpPr>
        <p:spPr>
          <a:xfrm>
            <a:off x="1219200" y="1600200"/>
            <a:ext cx="6705600" cy="4572000"/>
          </a:xfrm>
        </p:spPr>
        <p:txBody>
          <a:bodyPr>
            <a:normAutofit/>
          </a:bodyPr>
          <a:lstStyle/>
          <a:p>
            <a:r>
              <a:rPr lang="en-US" sz="2400" dirty="0"/>
              <a:t>Response Cards/Response Systems</a:t>
            </a:r>
          </a:p>
          <a:p>
            <a:pPr lvl="1"/>
            <a:r>
              <a:rPr lang="en-US" sz="2400" dirty="0" smtClean="0"/>
              <a:t>Yes-no, Red-green, ABCD</a:t>
            </a:r>
            <a:endParaRPr lang="en-US" sz="2400" dirty="0"/>
          </a:p>
          <a:p>
            <a:r>
              <a:rPr lang="en-US" sz="2400" dirty="0"/>
              <a:t>Movement Activities/Signaling</a:t>
            </a:r>
          </a:p>
          <a:p>
            <a:pPr marL="546100" lvl="2"/>
            <a:r>
              <a:rPr lang="en-US" sz="2400" dirty="0"/>
              <a:t>Sit/Stand, Thumbs Up/Down, Other Action, 4 Corners</a:t>
            </a:r>
          </a:p>
          <a:p>
            <a:r>
              <a:rPr lang="en-US" sz="2400" dirty="0"/>
              <a:t>Guided </a:t>
            </a:r>
            <a:r>
              <a:rPr lang="en-US" sz="2400" dirty="0" smtClean="0"/>
              <a:t>Notes/Skeletal Notes</a:t>
            </a:r>
          </a:p>
          <a:p>
            <a:r>
              <a:rPr lang="en-US" sz="2400" dirty="0" smtClean="0"/>
              <a:t>Graphic Organizers</a:t>
            </a:r>
          </a:p>
          <a:p>
            <a:r>
              <a:rPr lang="en-US" sz="2400" dirty="0" smtClean="0"/>
              <a:t>White boards</a:t>
            </a:r>
          </a:p>
          <a:p>
            <a:endParaRPr lang="en-US" dirty="0" smtClean="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means all</a:t>
            </a:r>
            <a:endParaRPr lang="en-US" dirty="0"/>
          </a:p>
        </p:txBody>
      </p:sp>
      <p:sp>
        <p:nvSpPr>
          <p:cNvPr id="7" name="Content Placeholder 6"/>
          <p:cNvSpPr>
            <a:spLocks noGrp="1"/>
          </p:cNvSpPr>
          <p:nvPr>
            <p:ph idx="1"/>
          </p:nvPr>
        </p:nvSpPr>
        <p:spPr/>
        <p:txBody>
          <a:bodyPr/>
          <a:lstStyle/>
          <a:p>
            <a:r>
              <a:rPr lang="en-US" sz="3000" dirty="0" smtClean="0"/>
              <a:t>No opting out</a:t>
            </a:r>
          </a:p>
          <a:p>
            <a:r>
              <a:rPr lang="en-US" sz="3000" dirty="0" smtClean="0"/>
              <a:t>In order to reach the bottom 20% (those who most often avoid responding), teachers need to have at least </a:t>
            </a:r>
            <a:r>
              <a:rPr lang="en-US" sz="3000" b="1" dirty="0" smtClean="0"/>
              <a:t>95% of their students engaged.</a:t>
            </a:r>
            <a:endParaRPr lang="en-US" sz="3000" b="1"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1011237"/>
          </a:xfrm>
        </p:spPr>
        <p:txBody>
          <a:bodyPr/>
          <a:lstStyle/>
          <a:p>
            <a:r>
              <a:rPr lang="en-US" dirty="0" smtClean="0"/>
              <a:t>What it is not…</a:t>
            </a:r>
            <a:endParaRPr lang="en-US" dirty="0"/>
          </a:p>
        </p:txBody>
      </p:sp>
      <p:sp>
        <p:nvSpPr>
          <p:cNvPr id="3" name="Content Placeholder 2"/>
          <p:cNvSpPr>
            <a:spLocks noGrp="1"/>
          </p:cNvSpPr>
          <p:nvPr>
            <p:ph idx="1"/>
          </p:nvPr>
        </p:nvSpPr>
        <p:spPr>
          <a:xfrm>
            <a:off x="457200" y="1524000"/>
            <a:ext cx="8001000" cy="5181600"/>
          </a:xfrm>
        </p:spPr>
        <p:txBody>
          <a:bodyPr>
            <a:normAutofit lnSpcReduction="10000"/>
          </a:bodyPr>
          <a:lstStyle/>
          <a:p>
            <a:r>
              <a:rPr lang="en-US" sz="2600" dirty="0" smtClean="0"/>
              <a:t>Quietly watching others</a:t>
            </a:r>
          </a:p>
          <a:p>
            <a:r>
              <a:rPr lang="en-US" sz="2600" dirty="0" smtClean="0"/>
              <a:t>Listening</a:t>
            </a:r>
          </a:p>
          <a:p>
            <a:r>
              <a:rPr lang="en-US" sz="2600" dirty="0" smtClean="0"/>
              <a:t>Waiting for your turn</a:t>
            </a:r>
          </a:p>
          <a:p>
            <a:r>
              <a:rPr lang="en-US" sz="2600" dirty="0" smtClean="0"/>
              <a:t>More seat work</a:t>
            </a:r>
          </a:p>
          <a:p>
            <a:r>
              <a:rPr lang="en-US" sz="2600" dirty="0" smtClean="0"/>
              <a:t>Killing time quietly</a:t>
            </a:r>
          </a:p>
          <a:p>
            <a:r>
              <a:rPr lang="en-US" sz="2600" dirty="0" smtClean="0"/>
              <a:t>Posing a question in a way that provides most students an “opt out”</a:t>
            </a:r>
            <a:endParaRPr lang="en-US" sz="2600" dirty="0"/>
          </a:p>
          <a:p>
            <a:r>
              <a:rPr lang="en-US" sz="2600" dirty="0" smtClean="0"/>
              <a:t>Starting a question with “Who can…”, “Does anyone know…” “Who knows…”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609601"/>
            <a:ext cx="6964363" cy="838199"/>
          </a:xfrm>
        </p:spPr>
        <p:txBody>
          <a:bodyPr/>
          <a:lstStyle/>
          <a:p>
            <a:r>
              <a:rPr lang="en-US" dirty="0" smtClean="0"/>
              <a:t>What it is…</a:t>
            </a:r>
            <a:endParaRPr lang="en-US" dirty="0"/>
          </a:p>
        </p:txBody>
      </p:sp>
      <p:sp>
        <p:nvSpPr>
          <p:cNvPr id="3" name="Content Placeholder 2"/>
          <p:cNvSpPr>
            <a:spLocks noGrp="1"/>
          </p:cNvSpPr>
          <p:nvPr>
            <p:ph idx="1"/>
          </p:nvPr>
        </p:nvSpPr>
        <p:spPr>
          <a:xfrm>
            <a:off x="457200" y="1600200"/>
            <a:ext cx="8077200" cy="4800600"/>
          </a:xfrm>
        </p:spPr>
        <p:txBody>
          <a:bodyPr>
            <a:normAutofit/>
          </a:bodyPr>
          <a:lstStyle/>
          <a:p>
            <a:r>
              <a:rPr lang="en-US" sz="2400" dirty="0" smtClean="0"/>
              <a:t>ALL students are doing, answering, speaking, writing, signaling, performing… showing in some way that they have interacted with the instruction.</a:t>
            </a:r>
          </a:p>
          <a:p>
            <a:r>
              <a:rPr lang="en-US" sz="2400" dirty="0" smtClean="0"/>
              <a:t>Starting with</a:t>
            </a:r>
          </a:p>
          <a:p>
            <a:pPr lvl="1"/>
            <a:r>
              <a:rPr lang="en-US" sz="2400" dirty="0" smtClean="0"/>
              <a:t>Think about…Tell your partner</a:t>
            </a:r>
          </a:p>
          <a:p>
            <a:pPr lvl="1"/>
            <a:r>
              <a:rPr lang="en-US" sz="2400" dirty="0" smtClean="0"/>
              <a:t>Everyone, say the word</a:t>
            </a:r>
          </a:p>
          <a:p>
            <a:pPr lvl="1"/>
            <a:r>
              <a:rPr lang="en-US" sz="2400" dirty="0" smtClean="0"/>
              <a:t>Everyone write, then show</a:t>
            </a:r>
          </a:p>
          <a:p>
            <a:pPr lvl="1"/>
            <a:r>
              <a:rPr lang="en-US" sz="2400" dirty="0" smtClean="0"/>
              <a:t>Tell your partner how many steps there are in…</a:t>
            </a:r>
          </a:p>
          <a:p>
            <a:pPr lvl="1"/>
            <a:r>
              <a:rPr lang="en-US" sz="2400" dirty="0" smtClean="0"/>
              <a:t>You just heard a lot of information. Think about the three main elements.  Tell your partner why these elements are important to…</a:t>
            </a:r>
          </a:p>
          <a:p>
            <a:endParaRPr lang="en-US" b="1" dirty="0" smtClean="0"/>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1828800"/>
            <a:ext cx="6964363" cy="1905000"/>
          </a:xfrm>
        </p:spPr>
        <p:txBody>
          <a:bodyPr/>
          <a:lstStyle/>
          <a:p>
            <a:r>
              <a:rPr lang="en-US" dirty="0" smtClean="0"/>
              <a:t>Let’s see some examples…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Cloze Notes</a:t>
            </a:r>
            <a:endParaRPr lang="en-US" dirty="0"/>
          </a:p>
        </p:txBody>
      </p:sp>
      <p:sp>
        <p:nvSpPr>
          <p:cNvPr id="3" name="Content Placeholder 2"/>
          <p:cNvSpPr>
            <a:spLocks noGrp="1"/>
          </p:cNvSpPr>
          <p:nvPr>
            <p:ph idx="1"/>
          </p:nvPr>
        </p:nvSpPr>
        <p:spPr/>
        <p:txBody>
          <a:bodyPr>
            <a:normAutofit/>
          </a:bodyPr>
          <a:lstStyle/>
          <a:p>
            <a:r>
              <a:rPr lang="en-US" sz="2800" dirty="0"/>
              <a:t>Cloze notes are an effective way to engage students with saying, writing, </a:t>
            </a:r>
            <a:r>
              <a:rPr lang="en-US" sz="2800" dirty="0" smtClean="0"/>
              <a:t>doing.</a:t>
            </a:r>
            <a:endParaRPr lang="en-US" sz="2800" dirty="0"/>
          </a:p>
          <a:p>
            <a:r>
              <a:rPr lang="en-US" sz="2800" dirty="0"/>
              <a:t>•Cloze notes handout</a:t>
            </a:r>
            <a:r>
              <a:rPr lang="en-US" sz="2800" dirty="0" smtClean="0"/>
              <a:t>: Use your Cloze handout to take notes during this session.</a:t>
            </a:r>
            <a:r>
              <a:rPr lang="en-US" sz="2800" dirty="0"/>
              <a:t> </a:t>
            </a:r>
          </a:p>
        </p:txBody>
      </p:sp>
    </p:spTree>
    <p:extLst>
      <p:ext uri="{BB962C8B-B14F-4D97-AF65-F5344CB8AC3E}">
        <p14:creationId xmlns:p14="http://schemas.microsoft.com/office/powerpoint/2010/main" val="2345289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4821237"/>
          </a:xfrm>
        </p:spPr>
        <p:txBody>
          <a:bodyPr/>
          <a:lstStyle/>
          <a:p>
            <a:r>
              <a:rPr lang="en-US" dirty="0" smtClean="0"/>
              <a:t>7</a:t>
            </a:r>
            <a:r>
              <a:rPr lang="en-US" baseline="30000" dirty="0" smtClean="0"/>
              <a:t>th</a:t>
            </a:r>
            <a:r>
              <a:rPr lang="en-US" dirty="0" smtClean="0"/>
              <a:t> Grade Video</a:t>
            </a:r>
            <a:br>
              <a:rPr lang="en-US" dirty="0" smtClean="0"/>
            </a:br>
            <a:r>
              <a:rPr lang="en-US" dirty="0"/>
              <a:t/>
            </a:r>
            <a:br>
              <a:rPr lang="en-US" dirty="0"/>
            </a:br>
            <a:r>
              <a:rPr lang="en-US" dirty="0" smtClean="0"/>
              <a:t>As you watch the video, raise your response card when you see an OTR, red for Verbal, Green for Nonverbal</a:t>
            </a:r>
            <a:endParaRPr lang="en-US" dirty="0"/>
          </a:p>
        </p:txBody>
      </p:sp>
    </p:spTree>
    <p:extLst>
      <p:ext uri="{BB962C8B-B14F-4D97-AF65-F5344CB8AC3E}">
        <p14:creationId xmlns:p14="http://schemas.microsoft.com/office/powerpoint/2010/main" val="1202504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575934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0084651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232691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eaLnBrk="1" hangingPunct="1"/>
            <a:r>
              <a:rPr lang="en-US" dirty="0" smtClean="0"/>
              <a:t>Target Rate </a:t>
            </a:r>
            <a:r>
              <a:rPr lang="en-US" dirty="0"/>
              <a:t>of </a:t>
            </a:r>
            <a:r>
              <a:rPr lang="en-US" dirty="0" smtClean="0"/>
              <a:t>OTR</a:t>
            </a:r>
            <a:br>
              <a:rPr lang="en-US" dirty="0" smtClean="0"/>
            </a:br>
            <a:r>
              <a:rPr lang="en-US" sz="2000" dirty="0" smtClean="0"/>
              <a:t>(</a:t>
            </a:r>
            <a:r>
              <a:rPr lang="en-US" sz="2000" dirty="0" err="1" smtClean="0"/>
              <a:t>Simonsen</a:t>
            </a:r>
            <a:r>
              <a:rPr lang="en-US" sz="2000" dirty="0" smtClean="0"/>
              <a:t>, B., Fairbanks, S., </a:t>
            </a:r>
            <a:r>
              <a:rPr lang="en-US" sz="2000" dirty="0" err="1" smtClean="0"/>
              <a:t>Briesch</a:t>
            </a:r>
            <a:r>
              <a:rPr lang="en-US" sz="2000" dirty="0" smtClean="0"/>
              <a:t>, A., Myers, D., </a:t>
            </a:r>
            <a:r>
              <a:rPr lang="en-US" sz="2000" dirty="0" err="1" smtClean="0"/>
              <a:t>Sugai</a:t>
            </a:r>
            <a:r>
              <a:rPr lang="en-US" sz="2000" dirty="0" smtClean="0"/>
              <a:t>, G. (2008) )</a:t>
            </a:r>
            <a:endParaRPr lang="en-US" dirty="0"/>
          </a:p>
        </p:txBody>
      </p:sp>
      <p:sp>
        <p:nvSpPr>
          <p:cNvPr id="11267" name="Content Placeholder 2"/>
          <p:cNvSpPr>
            <a:spLocks noGrp="1"/>
          </p:cNvSpPr>
          <p:nvPr>
            <p:ph idx="1"/>
          </p:nvPr>
        </p:nvSpPr>
        <p:spPr/>
        <p:txBody>
          <a:bodyPr>
            <a:normAutofit/>
          </a:bodyPr>
          <a:lstStyle/>
          <a:p>
            <a:pPr eaLnBrk="1" hangingPunct="1"/>
            <a:r>
              <a:rPr lang="en-US" sz="2800" dirty="0"/>
              <a:t>New Material</a:t>
            </a:r>
          </a:p>
          <a:p>
            <a:pPr lvl="1" eaLnBrk="1" hangingPunct="1"/>
            <a:r>
              <a:rPr lang="en-US" sz="2800" dirty="0"/>
              <a:t>4-6 Responses per minute </a:t>
            </a:r>
          </a:p>
          <a:p>
            <a:pPr lvl="1" eaLnBrk="1" hangingPunct="1"/>
            <a:r>
              <a:rPr lang="en-US" sz="2800" dirty="0"/>
              <a:t>80% accuracy</a:t>
            </a:r>
          </a:p>
          <a:p>
            <a:pPr lvl="1" eaLnBrk="1" hangingPunct="1"/>
            <a:endParaRPr lang="en-US" sz="2800" dirty="0"/>
          </a:p>
          <a:p>
            <a:pPr eaLnBrk="1" hangingPunct="1"/>
            <a:r>
              <a:rPr lang="en-US" sz="2800" dirty="0"/>
              <a:t>Practice</a:t>
            </a:r>
          </a:p>
          <a:p>
            <a:pPr lvl="1" eaLnBrk="1" hangingPunct="1"/>
            <a:r>
              <a:rPr lang="en-US" sz="2800" dirty="0"/>
              <a:t>9-12 Student responses per minute</a:t>
            </a:r>
          </a:p>
          <a:p>
            <a:pPr lvl="1" eaLnBrk="1" hangingPunct="1"/>
            <a:r>
              <a:rPr lang="en-US" sz="2800" dirty="0"/>
              <a:t>90% accuracy</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US"/>
              <a:t>Other Practices that INCREASE OTR</a:t>
            </a:r>
          </a:p>
        </p:txBody>
      </p:sp>
      <p:sp>
        <p:nvSpPr>
          <p:cNvPr id="27651" name="Content Placeholder 2"/>
          <p:cNvSpPr>
            <a:spLocks noGrp="1"/>
          </p:cNvSpPr>
          <p:nvPr>
            <p:ph idx="1"/>
          </p:nvPr>
        </p:nvSpPr>
        <p:spPr>
          <a:xfrm>
            <a:off x="914401" y="1981200"/>
            <a:ext cx="7315199" cy="4267200"/>
          </a:xfrm>
        </p:spPr>
        <p:txBody>
          <a:bodyPr>
            <a:normAutofit/>
          </a:bodyPr>
          <a:lstStyle/>
          <a:p>
            <a:r>
              <a:rPr lang="en-US" sz="2800" dirty="0" smtClean="0"/>
              <a:t>Collaborative </a:t>
            </a:r>
            <a:r>
              <a:rPr lang="en-US" sz="2800" dirty="0"/>
              <a:t>Learning</a:t>
            </a:r>
          </a:p>
          <a:p>
            <a:r>
              <a:rPr lang="en-US" sz="2800" dirty="0"/>
              <a:t>Explicit/Direct </a:t>
            </a:r>
            <a:r>
              <a:rPr lang="en-US" sz="2800" dirty="0" smtClean="0"/>
              <a:t>Instruction</a:t>
            </a:r>
          </a:p>
          <a:p>
            <a:r>
              <a:rPr lang="en-US" sz="2800" dirty="0" smtClean="0"/>
              <a:t>“Cold Calling” – no hand raising</a:t>
            </a:r>
          </a:p>
          <a:p>
            <a:pPr lvl="1"/>
            <a:r>
              <a:rPr lang="en-US" sz="2800" dirty="0" smtClean="0"/>
              <a:t>Strategically Track </a:t>
            </a:r>
            <a:r>
              <a:rPr lang="en-US" sz="2800" dirty="0"/>
              <a:t>Who is Called On</a:t>
            </a:r>
          </a:p>
          <a:p>
            <a:pPr lvl="1"/>
            <a:r>
              <a:rPr lang="en-US" sz="2800" dirty="0"/>
              <a:t>Know Your </a:t>
            </a:r>
            <a:r>
              <a:rPr lang="en-US" sz="2800" dirty="0" smtClean="0"/>
              <a:t>Students</a:t>
            </a:r>
          </a:p>
          <a:p>
            <a:r>
              <a:rPr lang="en-US" sz="2800" dirty="0" smtClean="0"/>
              <a:t>No Opt Out</a:t>
            </a:r>
          </a:p>
          <a:p>
            <a:r>
              <a:rPr lang="en-US" sz="2800" dirty="0"/>
              <a:t>Vary Your </a:t>
            </a:r>
            <a:r>
              <a:rPr lang="en-US" sz="2800" dirty="0" smtClean="0"/>
              <a:t>Approach</a:t>
            </a:r>
          </a:p>
          <a:p>
            <a:endParaRPr lang="en-US" dirty="0"/>
          </a:p>
          <a:p>
            <a:endParaRPr lang="en-US"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t>Track who is called on…</a:t>
            </a:r>
          </a:p>
        </p:txBody>
      </p:sp>
      <p:sp>
        <p:nvSpPr>
          <p:cNvPr id="30723" name="Content Placeholder 2"/>
          <p:cNvSpPr>
            <a:spLocks noGrp="1"/>
          </p:cNvSpPr>
          <p:nvPr>
            <p:ph idx="1"/>
          </p:nvPr>
        </p:nvSpPr>
        <p:spPr/>
        <p:txBody>
          <a:bodyPr>
            <a:normAutofit/>
          </a:bodyPr>
          <a:lstStyle/>
          <a:p>
            <a:r>
              <a:rPr lang="en-US" sz="2800" dirty="0"/>
              <a:t>Seating chart </a:t>
            </a:r>
          </a:p>
          <a:p>
            <a:r>
              <a:rPr lang="en-US" sz="2800" dirty="0"/>
              <a:t>Draw names from a jar</a:t>
            </a:r>
          </a:p>
          <a:p>
            <a:r>
              <a:rPr lang="en-US" sz="2800" dirty="0"/>
              <a:t>Popsicle </a:t>
            </a:r>
            <a:r>
              <a:rPr lang="en-US" sz="2800" dirty="0" smtClean="0"/>
              <a:t>Sticks</a:t>
            </a:r>
          </a:p>
          <a:p>
            <a:r>
              <a:rPr lang="en-US" sz="2800" dirty="0"/>
              <a:t>PLAN IT!</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1463675" y="1905000"/>
            <a:ext cx="6196013" cy="3817938"/>
          </a:xfrm>
        </p:spPr>
        <p:txBody>
          <a:bodyPr>
            <a:noAutofit/>
          </a:bodyPr>
          <a:lstStyle/>
          <a:p>
            <a:r>
              <a:rPr lang="en-US" sz="2800" dirty="0" smtClean="0"/>
              <a:t>In groups of 3 or 4, look at the lesson plan provided</a:t>
            </a:r>
          </a:p>
          <a:p>
            <a:r>
              <a:rPr lang="en-US" sz="2800" dirty="0" smtClean="0"/>
              <a:t>Where can you use the OTR’s we have learned in each lesson?</a:t>
            </a:r>
          </a:p>
          <a:p>
            <a:r>
              <a:rPr lang="en-US" sz="2800" dirty="0" smtClean="0"/>
              <a:t>What specific OTR would you use?  Why?</a:t>
            </a:r>
            <a:endParaRPr lang="en-US" sz="2800" dirty="0"/>
          </a:p>
        </p:txBody>
      </p:sp>
    </p:spTree>
    <p:extLst>
      <p:ext uri="{BB962C8B-B14F-4D97-AF65-F5344CB8AC3E}">
        <p14:creationId xmlns:p14="http://schemas.microsoft.com/office/powerpoint/2010/main" val="2568988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095375" y="817563"/>
            <a:ext cx="6964363" cy="706437"/>
          </a:xfrm>
        </p:spPr>
        <p:txBody>
          <a:bodyPr/>
          <a:lstStyle/>
          <a:p>
            <a:r>
              <a:rPr lang="en-US" dirty="0" smtClean="0"/>
              <a:t>Now what…</a:t>
            </a:r>
            <a:endParaRPr lang="en-US" dirty="0"/>
          </a:p>
        </p:txBody>
      </p:sp>
      <p:sp>
        <p:nvSpPr>
          <p:cNvPr id="32771" name="Content Placeholder 2"/>
          <p:cNvSpPr>
            <a:spLocks noGrp="1"/>
          </p:cNvSpPr>
          <p:nvPr>
            <p:ph idx="1"/>
          </p:nvPr>
        </p:nvSpPr>
        <p:spPr>
          <a:xfrm>
            <a:off x="1463675" y="1676401"/>
            <a:ext cx="6196013" cy="4046538"/>
          </a:xfrm>
        </p:spPr>
        <p:txBody>
          <a:bodyPr>
            <a:noAutofit/>
          </a:bodyPr>
          <a:lstStyle/>
          <a:p>
            <a:r>
              <a:rPr lang="en-US" sz="2800" dirty="0" smtClean="0"/>
              <a:t>You’ve just heard heard a lot of information.</a:t>
            </a:r>
          </a:p>
          <a:p>
            <a:pPr lvl="1"/>
            <a:r>
              <a:rPr lang="en-US" sz="2800" dirty="0" smtClean="0"/>
              <a:t>Think about the main elements of opportunities to respond </a:t>
            </a:r>
          </a:p>
          <a:p>
            <a:pPr lvl="1"/>
            <a:r>
              <a:rPr lang="en-US" sz="2800" dirty="0" smtClean="0"/>
              <a:t>In 2-3 minutes, discuss with your how you would teach someone else what OTRs are. Try to give examples in your explanations.</a:t>
            </a:r>
          </a:p>
          <a:p>
            <a:pPr lvl="1"/>
            <a:r>
              <a:rPr lang="en-US" sz="2800" dirty="0" smtClean="0"/>
              <a:t>What strategy(</a:t>
            </a:r>
            <a:r>
              <a:rPr lang="en-US" sz="2800" dirty="0" err="1" smtClean="0"/>
              <a:t>ies</a:t>
            </a:r>
            <a:r>
              <a:rPr lang="en-US" sz="2800" dirty="0" smtClean="0"/>
              <a:t>) will you use on the first day of class? Why?</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br>
              <a:rPr lang="en-US" dirty="0" smtClean="0"/>
            </a:br>
            <a:r>
              <a:rPr lang="en-US" dirty="0" smtClean="0"/>
              <a:t>D.L.I.Q.</a:t>
            </a:r>
            <a:endParaRPr lang="en-US" dirty="0"/>
          </a:p>
        </p:txBody>
      </p:sp>
      <p:sp>
        <p:nvSpPr>
          <p:cNvPr id="3" name="Content Placeholder 2"/>
          <p:cNvSpPr>
            <a:spLocks noGrp="1"/>
          </p:cNvSpPr>
          <p:nvPr>
            <p:ph idx="1"/>
          </p:nvPr>
        </p:nvSpPr>
        <p:spPr>
          <a:xfrm>
            <a:off x="1463675" y="2438400"/>
            <a:ext cx="6196013" cy="3284538"/>
          </a:xfrm>
        </p:spPr>
        <p:txBody>
          <a:bodyPr>
            <a:normAutofit/>
          </a:bodyPr>
          <a:lstStyle/>
          <a:p>
            <a:r>
              <a:rPr lang="en-US" sz="2800" dirty="0" smtClean="0"/>
              <a:t>What did we DO today?</a:t>
            </a:r>
          </a:p>
          <a:p>
            <a:r>
              <a:rPr lang="en-US" sz="2800" dirty="0" smtClean="0"/>
              <a:t>What did you LEARN?</a:t>
            </a:r>
          </a:p>
          <a:p>
            <a:r>
              <a:rPr lang="en-US" sz="2800" dirty="0" smtClean="0"/>
              <a:t>What was INTERESTING to you?</a:t>
            </a:r>
          </a:p>
          <a:p>
            <a:r>
              <a:rPr lang="en-US" sz="2800" dirty="0" smtClean="0"/>
              <a:t>What QUESTIONS do you still have?</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399296920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095375" y="817563"/>
            <a:ext cx="6964363" cy="706437"/>
          </a:xfrm>
        </p:spPr>
        <p:txBody>
          <a:bodyPr/>
          <a:lstStyle/>
          <a:p>
            <a:r>
              <a:rPr lang="en-US" dirty="0"/>
              <a:t>References</a:t>
            </a:r>
          </a:p>
        </p:txBody>
      </p:sp>
      <p:sp>
        <p:nvSpPr>
          <p:cNvPr id="33795" name="Content Placeholder 2"/>
          <p:cNvSpPr>
            <a:spLocks noGrp="1"/>
          </p:cNvSpPr>
          <p:nvPr>
            <p:ph idx="1"/>
          </p:nvPr>
        </p:nvSpPr>
        <p:spPr>
          <a:xfrm>
            <a:off x="838200" y="1447800"/>
            <a:ext cx="7467600" cy="4800600"/>
          </a:xfrm>
        </p:spPr>
        <p:txBody>
          <a:bodyPr>
            <a:normAutofit fontScale="92500" lnSpcReduction="20000"/>
          </a:bodyPr>
          <a:lstStyle/>
          <a:p>
            <a:pPr marL="0" indent="0">
              <a:buFont typeface="Brush Script MT" pitchFamily="66" charset="0"/>
              <a:buNone/>
            </a:pPr>
            <a:r>
              <a:rPr lang="en-US" sz="1600" dirty="0"/>
              <a:t>Blackwell, A.J. &amp; </a:t>
            </a:r>
            <a:r>
              <a:rPr lang="en-US" sz="1600" dirty="0" err="1"/>
              <a:t>Mclaughlin</a:t>
            </a:r>
            <a:r>
              <a:rPr lang="en-US" sz="1600" dirty="0"/>
              <a:t>, T.F. (2005).  Using guided notes, choral 	responding, and response cards to increase student 	performance.  </a:t>
            </a:r>
            <a:r>
              <a:rPr lang="en-US" sz="1600" i="1" dirty="0"/>
              <a:t>The</a:t>
            </a:r>
            <a:r>
              <a:rPr lang="en-US" sz="1600" i="1" dirty="0" smtClean="0"/>
              <a:t> 	International </a:t>
            </a:r>
            <a:r>
              <a:rPr lang="en-US" sz="1600" i="1" dirty="0"/>
              <a:t>Journal of Special Education</a:t>
            </a:r>
            <a:r>
              <a:rPr lang="en-US" sz="1600" i="1" dirty="0" smtClean="0"/>
              <a:t>, 20</a:t>
            </a:r>
            <a:r>
              <a:rPr lang="en-US" sz="1600" dirty="0"/>
              <a:t>, 1-5.</a:t>
            </a:r>
          </a:p>
          <a:p>
            <a:pPr marL="0" indent="0">
              <a:buFont typeface="Brush Script MT" pitchFamily="66" charset="0"/>
              <a:buNone/>
            </a:pPr>
            <a:r>
              <a:rPr lang="en-US" sz="1600" dirty="0"/>
              <a:t>Conroy, M.A., Sutherland, K.S., Snyder, A.L., &amp; Marsh, S. (2008).  </a:t>
            </a:r>
            <a:r>
              <a:rPr lang="en-US" sz="1600" dirty="0" err="1"/>
              <a:t>Classwide</a:t>
            </a:r>
            <a:r>
              <a:rPr lang="en-US" sz="1600" dirty="0"/>
              <a:t> 	interventions:  Effective instruction makes a difference.  </a:t>
            </a:r>
            <a:r>
              <a:rPr lang="en-US" sz="1600" i="1" dirty="0"/>
              <a:t>Teaching 	Exceptional Children, 40</a:t>
            </a:r>
            <a:r>
              <a:rPr lang="en-US" sz="1600" dirty="0"/>
              <a:t>, 24-30. </a:t>
            </a:r>
          </a:p>
          <a:p>
            <a:pPr marL="0" indent="0">
              <a:buFont typeface="Brush Script MT" pitchFamily="66" charset="0"/>
              <a:buNone/>
            </a:pPr>
            <a:r>
              <a:rPr lang="en-US" sz="1600" dirty="0"/>
              <a:t>Haydon, T., Borders, C., </a:t>
            </a:r>
            <a:r>
              <a:rPr lang="en-US" sz="1600" dirty="0" err="1"/>
              <a:t>Embury</a:t>
            </a:r>
            <a:r>
              <a:rPr lang="en-US" sz="1600" dirty="0"/>
              <a:t>, D., &amp; Clarke, L. (2009). Using effective 	instructional delivery as a </a:t>
            </a:r>
            <a:r>
              <a:rPr lang="en-US" sz="1600" dirty="0" err="1"/>
              <a:t>classwide</a:t>
            </a:r>
            <a:r>
              <a:rPr lang="en-US" sz="1600" dirty="0"/>
              <a:t> management tool.  </a:t>
            </a:r>
            <a:r>
              <a:rPr lang="en-US" sz="1600" i="1" dirty="0"/>
              <a:t>Beyond 	Behavior,</a:t>
            </a:r>
            <a:r>
              <a:rPr lang="en-US" sz="1600" i="1" dirty="0" smtClean="0"/>
              <a:t> 	18</a:t>
            </a:r>
            <a:r>
              <a:rPr lang="en-US" sz="1600" dirty="0"/>
              <a:t>, 12-17.</a:t>
            </a:r>
          </a:p>
          <a:p>
            <a:pPr marL="0" indent="0">
              <a:buFont typeface="Brush Script MT" pitchFamily="66" charset="0"/>
              <a:buNone/>
            </a:pPr>
            <a:r>
              <a:rPr lang="en-US" sz="1600" dirty="0" err="1"/>
              <a:t>Haydon,T</a:t>
            </a:r>
            <a:r>
              <a:rPr lang="en-US" sz="1600" dirty="0"/>
              <a:t>., </a:t>
            </a:r>
            <a:r>
              <a:rPr lang="en-US" sz="1600" dirty="0" err="1"/>
              <a:t>Mancil</a:t>
            </a:r>
            <a:r>
              <a:rPr lang="en-US" sz="1600" dirty="0"/>
              <a:t>, G.R., &amp; Van Loan, C. (2009). Using opportunities to</a:t>
            </a:r>
            <a:r>
              <a:rPr lang="en-US" sz="1600" dirty="0" smtClean="0"/>
              <a:t> respond </a:t>
            </a:r>
            <a:r>
              <a:rPr lang="en-US" sz="1600" dirty="0"/>
              <a:t>in a</a:t>
            </a:r>
            <a:r>
              <a:rPr lang="en-US" sz="1600" dirty="0" smtClean="0"/>
              <a:t> 	general </a:t>
            </a:r>
            <a:r>
              <a:rPr lang="en-US" sz="1600" dirty="0"/>
              <a:t>education classroom:  A case study. </a:t>
            </a:r>
            <a:r>
              <a:rPr lang="en-US" sz="1600" dirty="0" smtClean="0"/>
              <a:t> </a:t>
            </a:r>
            <a:r>
              <a:rPr lang="en-US" sz="1600" i="1" dirty="0" smtClean="0"/>
              <a:t>Education </a:t>
            </a:r>
            <a:r>
              <a:rPr lang="en-US" sz="1600" i="1" dirty="0"/>
              <a:t>and Treatment of</a:t>
            </a:r>
            <a:r>
              <a:rPr lang="en-US" sz="1600" i="1" dirty="0" smtClean="0"/>
              <a:t> 	Children</a:t>
            </a:r>
            <a:r>
              <a:rPr lang="en-US" sz="1600" i="1" dirty="0"/>
              <a:t>, 32</a:t>
            </a:r>
            <a:r>
              <a:rPr lang="en-US" sz="1600" dirty="0"/>
              <a:t>, 267-278.</a:t>
            </a:r>
          </a:p>
          <a:p>
            <a:pPr marL="0" indent="0">
              <a:buFont typeface="Brush Script MT" pitchFamily="66" charset="0"/>
              <a:buNone/>
            </a:pPr>
            <a:r>
              <a:rPr lang="en-US" sz="1600" dirty="0"/>
              <a:t>Missouri </a:t>
            </a:r>
            <a:r>
              <a:rPr lang="en-US" sz="1600" dirty="0" err="1"/>
              <a:t>Schoolwide</a:t>
            </a:r>
            <a:r>
              <a:rPr lang="en-US" sz="1600" dirty="0"/>
              <a:t> Positive Behavior Support (</a:t>
            </a:r>
            <a:r>
              <a:rPr lang="en-US" sz="1600" dirty="0" err="1"/>
              <a:t>n.d</a:t>
            </a:r>
            <a:r>
              <a:rPr lang="en-US" sz="1600" dirty="0"/>
              <a:t>.) Effective classroom</a:t>
            </a:r>
            <a:r>
              <a:rPr lang="en-US" sz="1600" dirty="0" smtClean="0"/>
              <a:t> practice</a:t>
            </a:r>
            <a:r>
              <a:rPr lang="en-US" sz="1600" dirty="0"/>
              <a:t>: </a:t>
            </a:r>
            <a:r>
              <a:rPr lang="en-US" sz="1600" dirty="0" smtClean="0"/>
              <a:t> 	Active </a:t>
            </a:r>
            <a:r>
              <a:rPr lang="en-US" sz="1600" dirty="0"/>
              <a:t>engagement of students:  Multiple opportunities</a:t>
            </a:r>
            <a:r>
              <a:rPr lang="en-US" sz="1600" dirty="0" smtClean="0"/>
              <a:t> to </a:t>
            </a:r>
            <a:r>
              <a:rPr lang="en-US" sz="1600" dirty="0"/>
              <a:t>respond. </a:t>
            </a:r>
            <a:r>
              <a:rPr lang="en-US" sz="1600" dirty="0" smtClean="0"/>
              <a:t> 	Retrieved </a:t>
            </a:r>
            <a:r>
              <a:rPr lang="en-US" sz="1600" dirty="0"/>
              <a:t>from </a:t>
            </a:r>
            <a:r>
              <a:rPr lang="en-US" sz="1600" dirty="0">
                <a:hlinkClick r:id="rId3"/>
              </a:rPr>
              <a:t>http://pbismissouri.org/class.html</a:t>
            </a:r>
            <a:r>
              <a:rPr lang="en-US" sz="1600" dirty="0" smtClean="0"/>
              <a:t> </a:t>
            </a:r>
          </a:p>
          <a:p>
            <a:pPr marL="0" indent="0">
              <a:buNone/>
            </a:pPr>
            <a:r>
              <a:rPr lang="en-US" sz="1600" dirty="0" err="1" smtClean="0"/>
              <a:t>Simonsen</a:t>
            </a:r>
            <a:r>
              <a:rPr lang="en-US" sz="1600" dirty="0" smtClean="0"/>
              <a:t>, B., Fairbanks, S., </a:t>
            </a:r>
            <a:r>
              <a:rPr lang="en-US" sz="1600" dirty="0" err="1" smtClean="0"/>
              <a:t>Briesch</a:t>
            </a:r>
            <a:r>
              <a:rPr lang="en-US" sz="1600" dirty="0" smtClean="0"/>
              <a:t>, A., Myers, D., </a:t>
            </a:r>
            <a:r>
              <a:rPr lang="en-US" sz="1600" dirty="0" err="1" smtClean="0"/>
              <a:t>Sugai</a:t>
            </a:r>
            <a:r>
              <a:rPr lang="en-US" sz="1600" dirty="0" smtClean="0"/>
              <a:t>, G. (2008) Evidence-based 	practices in classroom management: Considerations for research to 	practice. Education </a:t>
            </a:r>
            <a:r>
              <a:rPr lang="en-US" sz="1600" i="1" dirty="0" smtClean="0"/>
              <a:t>and Treatment of Children, 31</a:t>
            </a:r>
            <a:r>
              <a:rPr lang="en-US" sz="1600" dirty="0" smtClean="0"/>
              <a:t> (3), 351-380. </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1163637"/>
          </a:xfrm>
        </p:spPr>
        <p:txBody>
          <a:bodyPr/>
          <a:lstStyle/>
          <a:p>
            <a:r>
              <a:rPr lang="en-US" dirty="0" smtClean="0"/>
              <a:t>Why is this clip so funny?</a:t>
            </a:r>
            <a:endParaRPr lang="en-US" dirty="0"/>
          </a:p>
        </p:txBody>
      </p:sp>
      <p:sp>
        <p:nvSpPr>
          <p:cNvPr id="3" name="Content Placeholder 2"/>
          <p:cNvSpPr>
            <a:spLocks noGrp="1"/>
          </p:cNvSpPr>
          <p:nvPr>
            <p:ph idx="1"/>
          </p:nvPr>
        </p:nvSpPr>
        <p:spPr>
          <a:xfrm>
            <a:off x="1463675" y="2590800"/>
            <a:ext cx="6196013" cy="3132138"/>
          </a:xfrm>
        </p:spPr>
        <p:txBody>
          <a:bodyPr>
            <a:normAutofit/>
          </a:bodyPr>
          <a:lstStyle/>
          <a:p>
            <a:pPr lvl="0"/>
            <a:r>
              <a:rPr lang="en-US" sz="2800" dirty="0"/>
              <a:t>P</a:t>
            </a:r>
            <a:r>
              <a:rPr lang="en-US" sz="2800" dirty="0" smtClean="0"/>
              <a:t>air-share: What would you suggest this teacher do to improve his practice?</a:t>
            </a:r>
            <a:endParaRPr lang="en-US" sz="2800"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381001"/>
            <a:ext cx="6964363" cy="1143000"/>
          </a:xfrm>
        </p:spPr>
        <p:txBody>
          <a:bodyPr rtlCol="0">
            <a:normAutofit fontScale="90000"/>
          </a:bodyPr>
          <a:lstStyle/>
          <a:p>
            <a:pPr eaLnBrk="1" fontAlgn="auto" hangingPunct="1">
              <a:spcAft>
                <a:spcPts val="0"/>
              </a:spcAft>
              <a:defRPr/>
            </a:pPr>
            <a:r>
              <a:rPr lang="en-US" sz="4000" dirty="0" smtClean="0"/>
              <a:t>Opportunities To Respond (OTR)/Student Engagement</a:t>
            </a:r>
            <a:endParaRPr lang="en-US" sz="4000" dirty="0"/>
          </a:p>
        </p:txBody>
      </p:sp>
      <p:sp>
        <p:nvSpPr>
          <p:cNvPr id="7171" name="Content Placeholder 2"/>
          <p:cNvSpPr>
            <a:spLocks noGrp="1"/>
          </p:cNvSpPr>
          <p:nvPr>
            <p:ph idx="1"/>
          </p:nvPr>
        </p:nvSpPr>
        <p:spPr>
          <a:xfrm>
            <a:off x="762000" y="1676400"/>
            <a:ext cx="7696200" cy="4419600"/>
          </a:xfrm>
        </p:spPr>
        <p:txBody>
          <a:bodyPr>
            <a:noAutofit/>
          </a:bodyPr>
          <a:lstStyle/>
          <a:p>
            <a:pPr eaLnBrk="1" hangingPunct="1">
              <a:buNone/>
            </a:pPr>
            <a:r>
              <a:rPr lang="en-US" sz="2400" dirty="0"/>
              <a:t>The number of times the teacher provides academic opportunities that require students to actively </a:t>
            </a:r>
            <a:r>
              <a:rPr lang="en-US" sz="2400" dirty="0" smtClean="0"/>
              <a:t>respond. </a:t>
            </a:r>
          </a:p>
          <a:p>
            <a:pPr eaLnBrk="1" hangingPunct="1">
              <a:buNone/>
            </a:pPr>
            <a:r>
              <a:rPr lang="en-US" sz="2400" dirty="0" smtClean="0"/>
              <a:t>Students are engaged through opportunities to respond when they are </a:t>
            </a:r>
            <a:r>
              <a:rPr lang="en-US" sz="2400" dirty="0"/>
              <a:t>saying, writing, or </a:t>
            </a:r>
            <a:r>
              <a:rPr lang="en-US" sz="2400" dirty="0" smtClean="0"/>
              <a:t>doing.  </a:t>
            </a:r>
          </a:p>
          <a:p>
            <a:pPr eaLnBrk="1" hangingPunct="1">
              <a:buNone/>
            </a:pPr>
            <a:r>
              <a:rPr lang="en-US" sz="2400" dirty="0" smtClean="0"/>
              <a:t>When </a:t>
            </a:r>
            <a:r>
              <a:rPr lang="en-US" sz="2400" dirty="0"/>
              <a:t>tied to learning </a:t>
            </a:r>
            <a:r>
              <a:rPr lang="en-US" sz="2400" dirty="0" smtClean="0"/>
              <a:t>objectives, </a:t>
            </a:r>
            <a:r>
              <a:rPr lang="en-US" sz="2400" dirty="0"/>
              <a:t>these opportunities result in positive behavioral and academic outcomes and give the teacher insight into the students’ learning and understanding of the </a:t>
            </a:r>
            <a:r>
              <a:rPr lang="en-US" sz="2400" dirty="0" smtClean="0"/>
              <a:t>topic </a:t>
            </a:r>
            <a:r>
              <a:rPr lang="en-US" sz="2400" dirty="0"/>
              <a:t>being studied. </a:t>
            </a:r>
            <a:endParaRPr lang="en-US" sz="2400" dirty="0" smtClean="0"/>
          </a:p>
          <a:p>
            <a:pPr eaLnBrk="1" hangingPunct="1">
              <a:buNone/>
            </a:pPr>
            <a:r>
              <a:rPr lang="en-US" sz="2400" dirty="0"/>
              <a:t> </a:t>
            </a:r>
            <a:r>
              <a:rPr lang="en-US" sz="2400" dirty="0" smtClean="0"/>
              <a:t>     Miller</a:t>
            </a:r>
            <a:r>
              <a:rPr lang="en-US" sz="2400" dirty="0"/>
              <a:t>, 2009; </a:t>
            </a:r>
            <a:r>
              <a:rPr lang="en-US" sz="2400" dirty="0" err="1"/>
              <a:t>Sprick</a:t>
            </a:r>
            <a:r>
              <a:rPr lang="en-US" sz="2400" dirty="0"/>
              <a:t>, Knight, </a:t>
            </a:r>
            <a:r>
              <a:rPr lang="en-US" sz="2400" dirty="0" err="1"/>
              <a:t>Reinke</a:t>
            </a:r>
            <a:r>
              <a:rPr lang="en-US" sz="2400" dirty="0"/>
              <a:t>, &amp; </a:t>
            </a:r>
            <a:r>
              <a:rPr lang="en-US" sz="2400" dirty="0" err="1"/>
              <a:t>McKale</a:t>
            </a:r>
            <a:r>
              <a:rPr lang="en-US" sz="2400" dirty="0"/>
              <a:t>, </a:t>
            </a:r>
            <a:r>
              <a:rPr lang="en-US" sz="2400" dirty="0" smtClean="0"/>
              <a:t>2006,  Kevin Feldman, 2011</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420906"/>
          </a:xfrm>
        </p:spPr>
        <p:txBody>
          <a:bodyPr/>
          <a:lstStyle/>
          <a:p>
            <a:r>
              <a:rPr lang="en-US" sz="3200" dirty="0" smtClean="0"/>
              <a:t>It’s not what </a:t>
            </a:r>
            <a:r>
              <a:rPr lang="en-US" sz="3200" b="1" dirty="0" smtClean="0"/>
              <a:t>THE TEACHER SAYS OR DOES</a:t>
            </a:r>
            <a:r>
              <a:rPr lang="en-US" sz="3200" dirty="0" smtClean="0"/>
              <a:t> that ultimately matters</a:t>
            </a:r>
            <a:endParaRPr lang="en-US" sz="3200" dirty="0"/>
          </a:p>
        </p:txBody>
      </p:sp>
      <p:sp>
        <p:nvSpPr>
          <p:cNvPr id="3" name="Content Placeholder 2"/>
          <p:cNvSpPr>
            <a:spLocks noGrp="1"/>
          </p:cNvSpPr>
          <p:nvPr>
            <p:ph idx="1"/>
          </p:nvPr>
        </p:nvSpPr>
        <p:spPr>
          <a:xfrm>
            <a:off x="498474" y="2590800"/>
            <a:ext cx="7556313" cy="3535363"/>
          </a:xfrm>
        </p:spPr>
        <p:txBody>
          <a:bodyPr/>
          <a:lstStyle/>
          <a:p>
            <a:pPr>
              <a:buNone/>
            </a:pPr>
            <a:r>
              <a:rPr lang="en-US" sz="3600" dirty="0" smtClean="0"/>
              <a:t>It is what the </a:t>
            </a:r>
            <a:r>
              <a:rPr lang="en-US" sz="3600" b="1" dirty="0" smtClean="0"/>
              <a:t>STUDENTS DO </a:t>
            </a:r>
            <a:r>
              <a:rPr lang="en-US" sz="3600" dirty="0" smtClean="0"/>
              <a:t>as a result of what the teacher says and does that counts.</a:t>
            </a:r>
          </a:p>
          <a:p>
            <a:pPr>
              <a:buNone/>
            </a:pPr>
            <a:endParaRPr lang="en-US" sz="3600" dirty="0" smtClean="0"/>
          </a:p>
          <a:p>
            <a:pPr>
              <a:buNone/>
            </a:pPr>
            <a:r>
              <a:rPr lang="en-US" dirty="0" smtClean="0"/>
              <a:t>Dr. Kevin Feldman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the MEAT</a:t>
            </a:r>
            <a:endParaRPr lang="en-US" dirty="0"/>
          </a:p>
        </p:txBody>
      </p:sp>
      <p:sp>
        <p:nvSpPr>
          <p:cNvPr id="3" name="Content Placeholder 2"/>
          <p:cNvSpPr>
            <a:spLocks noGrp="1"/>
          </p:cNvSpPr>
          <p:nvPr>
            <p:ph idx="1"/>
          </p:nvPr>
        </p:nvSpPr>
        <p:spPr>
          <a:xfrm>
            <a:off x="498474" y="1524000"/>
            <a:ext cx="7556313" cy="4602163"/>
          </a:xfrm>
        </p:spPr>
        <p:txBody>
          <a:bodyPr/>
          <a:lstStyle/>
          <a:p>
            <a:endParaRPr lang="en-US" b="1" dirty="0" smtClean="0"/>
          </a:p>
          <a:p>
            <a:r>
              <a:rPr lang="en-US" sz="3200" b="1" dirty="0" smtClean="0"/>
              <a:t>M</a:t>
            </a:r>
            <a:r>
              <a:rPr lang="en-US" sz="3200" dirty="0" smtClean="0"/>
              <a:t>andatory</a:t>
            </a:r>
          </a:p>
          <a:p>
            <a:r>
              <a:rPr lang="en-US" sz="3200" b="1" dirty="0" smtClean="0"/>
              <a:t>E</a:t>
            </a:r>
            <a:r>
              <a:rPr lang="en-US" sz="3200" dirty="0" smtClean="0"/>
              <a:t>licited by teacher</a:t>
            </a:r>
          </a:p>
          <a:p>
            <a:r>
              <a:rPr lang="en-US" sz="3200" b="1" dirty="0" smtClean="0"/>
              <a:t>A</a:t>
            </a:r>
            <a:r>
              <a:rPr lang="en-US" sz="3200" dirty="0" smtClean="0"/>
              <a:t>ll students respond</a:t>
            </a:r>
          </a:p>
          <a:p>
            <a:r>
              <a:rPr lang="en-US" sz="3200" b="1" dirty="0" smtClean="0"/>
              <a:t>T</a:t>
            </a:r>
            <a:r>
              <a:rPr lang="en-US" sz="3200" dirty="0" smtClean="0"/>
              <a:t>hroughout the lesson</a:t>
            </a:r>
            <a:endParaRPr lang="en-US" sz="32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idx="4294967295"/>
          </p:nvPr>
        </p:nvSpPr>
        <p:spPr>
          <a:xfrm>
            <a:off x="2179638" y="817563"/>
            <a:ext cx="6964362" cy="1201737"/>
          </a:xfrm>
        </p:spPr>
        <p:txBody>
          <a:bodyPr>
            <a:normAutofit fontScale="90000"/>
          </a:bodyPr>
          <a:lstStyle/>
          <a:p>
            <a:pPr eaLnBrk="1" hangingPunct="1"/>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a:t/>
            </a:r>
            <a:br>
              <a:rPr lang="en-US"/>
            </a:br>
            <a:endParaRPr lang="en-US"/>
          </a:p>
        </p:txBody>
      </p:sp>
      <p:sp>
        <p:nvSpPr>
          <p:cNvPr id="6147" name="Content Placeholder 1"/>
          <p:cNvSpPr>
            <a:spLocks noGrp="1"/>
          </p:cNvSpPr>
          <p:nvPr>
            <p:ph idx="4294967295"/>
          </p:nvPr>
        </p:nvSpPr>
        <p:spPr>
          <a:xfrm>
            <a:off x="914400" y="762000"/>
            <a:ext cx="7086600" cy="5105400"/>
          </a:xfrm>
        </p:spPr>
        <p:txBody>
          <a:bodyPr>
            <a:normAutofit lnSpcReduction="10000"/>
          </a:bodyPr>
          <a:lstStyle/>
          <a:p>
            <a:pPr marL="0" indent="0">
              <a:buFont typeface="Brush Script MT" pitchFamily="66" charset="0"/>
              <a:buNone/>
            </a:pPr>
            <a:r>
              <a:rPr lang="en-US" dirty="0"/>
              <a:t> </a:t>
            </a:r>
            <a:r>
              <a:rPr lang="en-US" dirty="0" smtClean="0"/>
              <a:t>	</a:t>
            </a:r>
            <a:r>
              <a:rPr lang="en-US" sz="2400" b="1" dirty="0" smtClean="0"/>
              <a:t>Shortly </a:t>
            </a:r>
            <a:r>
              <a:rPr lang="en-US" sz="2400" b="1" dirty="0"/>
              <a:t>after science class started, the teacher announced, “We have a small block of ice and the same sized block of butter.  Tell your neighbor which one would melt first.”  A few seconds later the teacher said, “Please write down in one sentence, an explanation for your answer.”  A few minutes later, the teacher told students to share with their neighbor what they had written.  Shortly thereafter, the teacher called on one student to tell the class her answer.  The teacher then asked the class to raise their hand if they agreed with this answer.  Then the teacher asked students to give a thumbs down if anyone disagreed, and so on. (Colvin, 2009, p. 48)</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hangingPunct="1"/>
            <a:r>
              <a:rPr lang="en-US" dirty="0" smtClean="0"/>
              <a:t>Why do we care about OTR?</a:t>
            </a:r>
            <a:endParaRPr lang="en-US" dirty="0"/>
          </a:p>
        </p:txBody>
      </p:sp>
      <p:sp>
        <p:nvSpPr>
          <p:cNvPr id="2" name="Content Placeholder 1"/>
          <p:cNvSpPr>
            <a:spLocks noGrp="1"/>
          </p:cNvSpPr>
          <p:nvPr>
            <p:ph idx="1"/>
          </p:nvPr>
        </p:nvSpPr>
        <p:spPr/>
        <p:txBody>
          <a:bodyPr/>
          <a:lstStyle/>
          <a:p>
            <a:endParaRPr lang="en-US"/>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2621</TotalTime>
  <Words>1324</Words>
  <Application>Microsoft Macintosh PowerPoint</Application>
  <PresentationFormat>On-screen Show (4:3)</PresentationFormat>
  <Paragraphs>223</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Advantage</vt:lpstr>
      <vt:lpstr>    Improving Student Engagement             Through     Maximizing Opportunities to                    Respond</vt:lpstr>
      <vt:lpstr>Cloze Notes</vt:lpstr>
      <vt:lpstr>PowerPoint Presentation</vt:lpstr>
      <vt:lpstr>Why is this clip so funny?</vt:lpstr>
      <vt:lpstr>Opportunities To Respond (OTR)/Student Engagement</vt:lpstr>
      <vt:lpstr>It’s not what THE TEACHER SAYS OR DOES that ultimately matters</vt:lpstr>
      <vt:lpstr>Remember the MEAT</vt:lpstr>
      <vt:lpstr>       </vt:lpstr>
      <vt:lpstr>Why do we care about OTR?</vt:lpstr>
      <vt:lpstr>Types of OTR</vt:lpstr>
      <vt:lpstr>Individual vs. Group OTR</vt:lpstr>
      <vt:lpstr>Choral Response: 100% of students giving short answers at the same time </vt:lpstr>
      <vt:lpstr>Precision Partner Talk: 100% of students giving longer or more complex answers at the same time</vt:lpstr>
      <vt:lpstr>Verbal vs. Non-Verbal OTR</vt:lpstr>
      <vt:lpstr>        Non-Verbal OTR</vt:lpstr>
      <vt:lpstr>All means all</vt:lpstr>
      <vt:lpstr>What it is not…</vt:lpstr>
      <vt:lpstr>What it is…</vt:lpstr>
      <vt:lpstr>Let’s see some examples…</vt:lpstr>
      <vt:lpstr>7th Grade Video  As you watch the video, raise your response card when you see an OTR, red for Verbal, Green for Nonverbal</vt:lpstr>
      <vt:lpstr>PowerPoint Presentation</vt:lpstr>
      <vt:lpstr>PowerPoint Presentation</vt:lpstr>
      <vt:lpstr>PowerPoint Presentation</vt:lpstr>
      <vt:lpstr>Target Rate of OTR (Simonsen, B., Fairbanks, S., Briesch, A., Myers, D., Sugai, G. (2008) )</vt:lpstr>
      <vt:lpstr>Other Practices that INCREASE OTR</vt:lpstr>
      <vt:lpstr>Track who is called on…</vt:lpstr>
      <vt:lpstr>Application</vt:lpstr>
      <vt:lpstr>Now what…</vt:lpstr>
      <vt:lpstr>SUMMARY: D.L.I.Q.</vt:lpstr>
      <vt:lpstr>References</vt:lpstr>
    </vt:vector>
  </TitlesOfParts>
  <Company>Eastern Illinois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Behavior and  Impacting Learning through Opportunities to Respond</dc:title>
  <dc:creator>Jones, Melissa</dc:creator>
  <cp:lastModifiedBy>Laura G</cp:lastModifiedBy>
  <cp:revision>142</cp:revision>
  <cp:lastPrinted>2012-08-20T17:14:01Z</cp:lastPrinted>
  <dcterms:created xsi:type="dcterms:W3CDTF">2012-02-21T21:25:43Z</dcterms:created>
  <dcterms:modified xsi:type="dcterms:W3CDTF">2012-08-21T03:45:39Z</dcterms:modified>
  <cp:contentStatus/>
</cp:coreProperties>
</file>