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68" r:id="rId3"/>
    <p:sldId id="277" r:id="rId4"/>
    <p:sldId id="263" r:id="rId5"/>
    <p:sldId id="280" r:id="rId6"/>
    <p:sldId id="257" r:id="rId7"/>
    <p:sldId id="278" r:id="rId8"/>
    <p:sldId id="279" r:id="rId9"/>
    <p:sldId id="276" r:id="rId10"/>
    <p:sldId id="258" r:id="rId11"/>
    <p:sldId id="269" r:id="rId12"/>
    <p:sldId id="265" r:id="rId13"/>
    <p:sldId id="266" r:id="rId14"/>
    <p:sldId id="259" r:id="rId15"/>
    <p:sldId id="274" r:id="rId16"/>
    <p:sldId id="275" r:id="rId17"/>
    <p:sldId id="267" r:id="rId18"/>
    <p:sldId id="261" r:id="rId19"/>
    <p:sldId id="271" r:id="rId20"/>
    <p:sldId id="272" r:id="rId21"/>
    <p:sldId id="273" r:id="rId22"/>
    <p:sldId id="262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709" autoAdjust="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8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58717-83F3-754E-961D-D7C45BA250E1}" type="datetimeFigureOut">
              <a:rPr lang="en-US" smtClean="0"/>
              <a:pPr/>
              <a:t>1/26/12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4E4A9-02CC-4B4B-A3A6-441A234B0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7325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Article Read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4E4A9-02CC-4B4B-A3A6-441A234B08C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5963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4E4A9-02CC-4B4B-A3A6-441A234B08C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8676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4E4A9-02CC-4B4B-A3A6-441A234B08C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0342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D40C-14A2-2046-BFF7-55044661AD43}" type="datetimeFigureOut">
              <a:rPr lang="en-US" smtClean="0"/>
              <a:pPr/>
              <a:t>1/26/12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A533-2C99-2B46-98D6-05858397A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D40C-14A2-2046-BFF7-55044661AD43}" type="datetimeFigureOut">
              <a:rPr lang="en-US" smtClean="0"/>
              <a:pPr/>
              <a:t>1/26/12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A533-2C99-2B46-98D6-05858397A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D40C-14A2-2046-BFF7-55044661AD43}" type="datetimeFigureOut">
              <a:rPr lang="en-US" smtClean="0"/>
              <a:pPr/>
              <a:t>1/26/12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A533-2C99-2B46-98D6-05858397A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D40C-14A2-2046-BFF7-55044661AD43}" type="datetimeFigureOut">
              <a:rPr lang="en-US" smtClean="0"/>
              <a:pPr/>
              <a:t>1/26/12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A533-2C99-2B46-98D6-05858397A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D40C-14A2-2046-BFF7-55044661AD43}" type="datetimeFigureOut">
              <a:rPr lang="en-US" smtClean="0"/>
              <a:pPr/>
              <a:t>1/26/12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A533-2C99-2B46-98D6-05858397A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D40C-14A2-2046-BFF7-55044661AD43}" type="datetimeFigureOut">
              <a:rPr lang="en-US" smtClean="0"/>
              <a:pPr/>
              <a:t>1/26/12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A533-2C99-2B46-98D6-05858397A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D40C-14A2-2046-BFF7-55044661AD43}" type="datetimeFigureOut">
              <a:rPr lang="en-US" smtClean="0"/>
              <a:pPr/>
              <a:t>1/26/12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A533-2C99-2B46-98D6-05858397A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D40C-14A2-2046-BFF7-55044661AD43}" type="datetimeFigureOut">
              <a:rPr lang="en-US" smtClean="0"/>
              <a:pPr/>
              <a:t>1/26/12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5DA533-2C99-2B46-98D6-05858397AD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D40C-14A2-2046-BFF7-55044661AD43}" type="datetimeFigureOut">
              <a:rPr lang="en-US" smtClean="0"/>
              <a:pPr/>
              <a:t>1/26/12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A533-2C99-2B46-98D6-05858397A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D40C-14A2-2046-BFF7-55044661AD43}" type="datetimeFigureOut">
              <a:rPr lang="en-US" smtClean="0"/>
              <a:pPr/>
              <a:t>1/26/12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55DA533-2C99-2B46-98D6-05858397A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4FAD40C-14A2-2046-BFF7-55044661AD43}" type="datetimeFigureOut">
              <a:rPr lang="en-US" smtClean="0"/>
              <a:pPr/>
              <a:t>1/26/12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A533-2C99-2B46-98D6-05858397A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4FAD40C-14A2-2046-BFF7-55044661AD43}" type="datetimeFigureOut">
              <a:rPr lang="en-US" smtClean="0"/>
              <a:pPr/>
              <a:t>1/26/12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55DA533-2C99-2B46-98D6-05858397A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PEAKS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Jan. 26,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simple things to try 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r>
              <a:rPr lang="en-US" dirty="0" smtClean="0"/>
              <a:t>The evidence says . . . </a:t>
            </a:r>
          </a:p>
          <a:p>
            <a:r>
              <a:rPr lang="en-US" dirty="0" smtClean="0"/>
              <a:t>Correction</a:t>
            </a:r>
          </a:p>
          <a:p>
            <a:pPr lvl="1"/>
            <a:r>
              <a:rPr lang="en-US" dirty="0" smtClean="0"/>
              <a:t>-.74 Effect Size</a:t>
            </a:r>
          </a:p>
          <a:p>
            <a:r>
              <a:rPr lang="en-US" dirty="0" smtClean="0"/>
              <a:t>Self Monitoring</a:t>
            </a:r>
          </a:p>
          <a:p>
            <a:pPr lvl="1"/>
            <a:r>
              <a:rPr lang="en-US" dirty="0" smtClean="0"/>
              <a:t>-.97 Effect Size</a:t>
            </a:r>
          </a:p>
          <a:p>
            <a:r>
              <a:rPr lang="en-US" dirty="0" smtClean="0"/>
              <a:t>Precision Requests</a:t>
            </a:r>
          </a:p>
          <a:p>
            <a:pPr lvl="1"/>
            <a:r>
              <a:rPr lang="en-US" dirty="0" smtClean="0"/>
              <a:t>-.77 Effect Size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Punish incorrect response</a:t>
            </a:r>
          </a:p>
          <a:p>
            <a:pPr lvl="1"/>
            <a:r>
              <a:rPr lang="en-US" dirty="0" smtClean="0"/>
              <a:t>Give opportunities </a:t>
            </a:r>
            <a:r>
              <a:rPr lang="en-US" dirty="0" smtClean="0"/>
              <a:t>to do it right</a:t>
            </a:r>
          </a:p>
          <a:p>
            <a:pPr lvl="1"/>
            <a:r>
              <a:rPr lang="en-US" dirty="0" smtClean="0"/>
              <a:t>Praise the correct response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that isn’t working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for underlying issues – medical issues, academic issues, etc.</a:t>
            </a:r>
          </a:p>
          <a:p>
            <a:r>
              <a:rPr lang="en-US" dirty="0" smtClean="0"/>
              <a:t>Problem Solve – talk to student, parent, other teachers.</a:t>
            </a:r>
          </a:p>
          <a:p>
            <a:r>
              <a:rPr lang="en-US" dirty="0" smtClean="0"/>
              <a:t>Use other evidence based practices</a:t>
            </a:r>
          </a:p>
          <a:p>
            <a:pPr lvl="1"/>
            <a:r>
              <a:rPr lang="en-US" dirty="0" smtClean="0"/>
              <a:t>Precision Commands</a:t>
            </a:r>
          </a:p>
          <a:p>
            <a:pPr lvl="1"/>
            <a:r>
              <a:rPr lang="en-US" dirty="0" smtClean="0"/>
              <a:t>Self Monitoring</a:t>
            </a:r>
          </a:p>
          <a:p>
            <a:pPr lvl="1"/>
            <a:r>
              <a:rPr lang="en-US" dirty="0" smtClean="0"/>
              <a:t>Social Skills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465264"/>
            <a:ext cx="9004300" cy="59309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777" y="150930"/>
            <a:ext cx="5978750" cy="64722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99876" y="686524"/>
            <a:ext cx="1745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Effect Size -.77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Self Monitoring</a:t>
            </a:r>
            <a:br>
              <a:rPr lang="en-US" dirty="0"/>
            </a:br>
            <a:r>
              <a:rPr lang="en-US" dirty="0"/>
              <a:t>Effect Size  -.97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" indent="0">
              <a:buNone/>
            </a:pPr>
            <a:r>
              <a:rPr lang="en-US" b="1" u="sng" dirty="0"/>
              <a:t>Self monitoring for one behavior</a:t>
            </a:r>
            <a:r>
              <a:rPr lang="en-US" dirty="0"/>
              <a:t> </a:t>
            </a:r>
            <a:br>
              <a:rPr lang="en-US" dirty="0"/>
            </a:br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rovide student with </a:t>
            </a:r>
            <a:r>
              <a:rPr lang="en-US" dirty="0"/>
              <a:t>a form/table in the form of a grid (see form #1 below).  </a:t>
            </a:r>
            <a:endParaRPr lang="en-US" dirty="0" smtClean="0"/>
          </a:p>
          <a:p>
            <a:r>
              <a:rPr lang="en-US" dirty="0" smtClean="0"/>
              <a:t>Set a timer to </a:t>
            </a:r>
            <a:r>
              <a:rPr lang="en-US" dirty="0"/>
              <a:t>any amount of time </a:t>
            </a:r>
            <a:r>
              <a:rPr lang="en-US" dirty="0" smtClean="0"/>
              <a:t>(probably </a:t>
            </a:r>
            <a:r>
              <a:rPr lang="en-US" dirty="0"/>
              <a:t>between 30 seconds and 15 minutes during the first couple of days).  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the timer sounds, the student makes one of two marks.  A</a:t>
            </a:r>
            <a:r>
              <a:rPr lang="en-US" dirty="0" smtClean="0"/>
              <a:t> </a:t>
            </a:r>
            <a:r>
              <a:rPr lang="en-US" dirty="0"/>
              <a:t>"plus" (+) sign, indicates that the student was engaging in the appropriate behavior (e.g., on-task, keeping hands to self, being quiet) at </a:t>
            </a:r>
            <a:r>
              <a:rPr lang="en-US" b="1" dirty="0"/>
              <a:t>the exact moment </a:t>
            </a:r>
            <a:r>
              <a:rPr lang="en-US" dirty="0"/>
              <a:t>that the bell sounded.  </a:t>
            </a:r>
            <a:r>
              <a:rPr lang="en-US" dirty="0" smtClean="0"/>
              <a:t>A </a:t>
            </a:r>
            <a:r>
              <a:rPr lang="en-US" dirty="0"/>
              <a:t>"minus" (-) sign, indicates that the student was </a:t>
            </a:r>
            <a:r>
              <a:rPr lang="en-US" b="1" dirty="0"/>
              <a:t>NOT</a:t>
            </a:r>
            <a:r>
              <a:rPr lang="en-US" dirty="0"/>
              <a:t> engaged in the appropriate assigned behavior when the bell sounded.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1996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Self-monitoring for one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"Grid" type of self-recording form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582" y="2291355"/>
            <a:ext cx="3526753" cy="304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3597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Self Monitoring</a:t>
            </a:r>
            <a:br>
              <a:rPr lang="en-US" dirty="0" smtClean="0"/>
            </a:br>
            <a:r>
              <a:rPr lang="en-US" dirty="0" smtClean="0"/>
              <a:t>Effect Size  -.97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Multiple behavior, multiple period self-recording form</a:t>
            </a:r>
            <a:r>
              <a:rPr lang="en-US" dirty="0"/>
              <a:t>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br>
              <a:rPr lang="en-US" dirty="0" smtClean="0"/>
            </a:br>
            <a:r>
              <a:rPr lang="en-US" dirty="0" smtClean="0"/>
              <a:t> 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583" y="2662488"/>
            <a:ext cx="3100846" cy="354508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Skills- The Boys Town          				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all students the explicit instruction they need to understand the social skill expectation.</a:t>
            </a:r>
          </a:p>
          <a:p>
            <a:r>
              <a:rPr lang="en-US" dirty="0" smtClean="0"/>
              <a:t>Treats students with dignity, even when they mess up.</a:t>
            </a:r>
          </a:p>
          <a:p>
            <a:r>
              <a:rPr lang="en-US" dirty="0" smtClean="0"/>
              <a:t>Adults model the desired behavior in tone of voice, facial expression and body language.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Boys Town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sz="3200" b="1" dirty="0"/>
              <a:t>How to Follow Directions </a:t>
            </a:r>
            <a:endParaRPr lang="en-US" sz="2800" dirty="0"/>
          </a:p>
          <a:p>
            <a:r>
              <a:rPr lang="en-US" sz="3200" dirty="0"/>
              <a:t>1. Look at the person </a:t>
            </a:r>
            <a:endParaRPr lang="en-US" sz="2800" dirty="0"/>
          </a:p>
          <a:p>
            <a:r>
              <a:rPr lang="en-US" sz="3200" dirty="0"/>
              <a:t>2. Say “OK” </a:t>
            </a:r>
            <a:endParaRPr lang="en-US" sz="2800" dirty="0"/>
          </a:p>
          <a:p>
            <a:r>
              <a:rPr lang="en-US" sz="3200" dirty="0"/>
              <a:t>3. Do the task immediately </a:t>
            </a:r>
            <a:endParaRPr lang="en-US" sz="28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2760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1-24 at 9.17.07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15" y="718902"/>
            <a:ext cx="7175500" cy="5308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Boys </a:t>
            </a:r>
            <a:r>
              <a:rPr lang="en-US" dirty="0"/>
              <a:t>Town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b="1" dirty="0"/>
              <a:t>How to Stay on Task </a:t>
            </a:r>
            <a:endParaRPr lang="en-US" dirty="0"/>
          </a:p>
          <a:p>
            <a:r>
              <a:rPr lang="en-US" dirty="0"/>
              <a:t>1. Self start. </a:t>
            </a:r>
          </a:p>
          <a:p>
            <a:r>
              <a:rPr lang="en-US" dirty="0"/>
              <a:t>2. Work steadily for required time. </a:t>
            </a:r>
          </a:p>
          <a:p>
            <a:r>
              <a:rPr lang="en-US" dirty="0"/>
              <a:t>3. Sit straight and work quietly. </a:t>
            </a:r>
          </a:p>
          <a:p>
            <a:r>
              <a:rPr lang="en-US" dirty="0"/>
              <a:t>4. Remain awake. </a:t>
            </a:r>
          </a:p>
          <a:p>
            <a:r>
              <a:rPr lang="en-US" dirty="0"/>
              <a:t>5. Ignore distractions. </a:t>
            </a:r>
          </a:p>
          <a:p>
            <a:r>
              <a:rPr lang="en-US" dirty="0"/>
              <a:t>6. Maintain a pleasant face. </a:t>
            </a:r>
          </a:p>
          <a:p>
            <a:r>
              <a:rPr lang="en-US" dirty="0"/>
              <a:t>7. Ask for help when necessary.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6783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Boys </a:t>
            </a:r>
            <a:r>
              <a:rPr lang="en-US" dirty="0"/>
              <a:t>Town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b="1" dirty="0"/>
              <a:t>How to Get Teacher’s Attention </a:t>
            </a:r>
            <a:endParaRPr lang="en-US" dirty="0"/>
          </a:p>
          <a:p>
            <a:r>
              <a:rPr lang="en-US" dirty="0"/>
              <a:t>1. Look at the teacher. </a:t>
            </a:r>
          </a:p>
          <a:p>
            <a:r>
              <a:rPr lang="en-US" dirty="0"/>
              <a:t>2. Raise your hand. </a:t>
            </a:r>
          </a:p>
          <a:p>
            <a:r>
              <a:rPr lang="en-US" dirty="0"/>
              <a:t>3. Wait quietly for acknowledgment. </a:t>
            </a:r>
          </a:p>
          <a:p>
            <a:r>
              <a:rPr lang="en-US" dirty="0"/>
              <a:t>4. State question/answer specifically.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4256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Was it implemented with fidelity?</a:t>
            </a:r>
          </a:p>
          <a:p>
            <a:r>
              <a:rPr lang="en-US" dirty="0" smtClean="0"/>
              <a:t>Was it implemented for a reasonable amount of time for it to work? (2 weeks)</a:t>
            </a:r>
          </a:p>
          <a:p>
            <a:r>
              <a:rPr lang="en-US" dirty="0" smtClean="0"/>
              <a:t>There is no magic pill</a:t>
            </a:r>
          </a:p>
          <a:p>
            <a:r>
              <a:rPr lang="en-US" dirty="0" smtClean="0"/>
              <a:t>Adjustments may need to be made, and when that happens, go back to the 4 essential questions.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038"/>
            <a:ext cx="7467600" cy="4856125"/>
          </a:xfrm>
        </p:spPr>
        <p:txBody>
          <a:bodyPr/>
          <a:lstStyle/>
          <a:p>
            <a:r>
              <a:rPr lang="en-US" dirty="0" smtClean="0"/>
              <a:t>Walk through the 4 steps with one of the scenarios from teachers.</a:t>
            </a:r>
          </a:p>
          <a:p>
            <a:endParaRPr lang="en-US" dirty="0"/>
          </a:p>
        </p:txBody>
      </p:sp>
      <p:pic>
        <p:nvPicPr>
          <p:cNvPr id="4" name="Picture 3" descr="Screen shot 2012-01-24 at 9.14.3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677" y="2308897"/>
            <a:ext cx="5608917" cy="38172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Article Read – Who’s a Tough Kid?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short article from the Tough Kid Book</a:t>
            </a:r>
          </a:p>
          <a:p>
            <a:r>
              <a:rPr lang="en-US" dirty="0" smtClean="0"/>
              <a:t>Underline 2 to 3 sentences that give you pause to think</a:t>
            </a:r>
          </a:p>
          <a:p>
            <a:r>
              <a:rPr lang="en-US" dirty="0" smtClean="0"/>
              <a:t>Be prepared to share them with a neighbor.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6826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2-01-24 at 9.14.35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69" y="539691"/>
            <a:ext cx="7633170" cy="56442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ottie.edwards@canyonsdistrict.org_20120126_134015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56841" r="-56841"/>
              <a:stretch>
                <a:fillRect/>
              </a:stretch>
            </p:blipFill>
          </mc:Choice>
          <mc:Fallback>
            <p:blipFill>
              <a:blip r:embed="rId3"/>
              <a:srcRect l="-56841" r="-56841"/>
              <a:stretch>
                <a:fillRect/>
              </a:stretch>
            </p:blipFill>
          </mc:Fallback>
        </mc:AlternateContent>
        <p:spPr>
          <a:xfrm rot="5400000">
            <a:off x="-790110" y="-448463"/>
            <a:ext cx="10731224" cy="780636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</a:t>
            </a:r>
            <a:r>
              <a:rPr lang="en-US" dirty="0" err="1" smtClean="0"/>
              <a:t>RtI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What/</a:t>
            </a:r>
            <a:r>
              <a:rPr lang="en-US" dirty="0" smtClean="0"/>
              <a:t>when/</a:t>
            </a:r>
            <a:r>
              <a:rPr lang="en-US" dirty="0" smtClean="0"/>
              <a:t>where are some of the predictable failures in your classroom?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simplest things have the greatest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Downtime in your schedule can cause problems</a:t>
            </a:r>
          </a:p>
          <a:p>
            <a:r>
              <a:rPr lang="en-US" dirty="0" smtClean="0"/>
              <a:t>Classroom structure can cause problems</a:t>
            </a:r>
          </a:p>
          <a:p>
            <a:r>
              <a:rPr lang="en-US" dirty="0" smtClean="0"/>
              <a:t>Not circulating can cause problems</a:t>
            </a:r>
          </a:p>
          <a:p>
            <a:pPr marL="36576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5078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Influence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“because”</a:t>
            </a:r>
          </a:p>
          <a:p>
            <a:r>
              <a:rPr lang="en-US" dirty="0" smtClean="0"/>
              <a:t>Behavior reciprocation </a:t>
            </a:r>
          </a:p>
          <a:p>
            <a:r>
              <a:rPr lang="en-US" dirty="0" smtClean="0"/>
              <a:t>Commitment and consistency</a:t>
            </a:r>
          </a:p>
          <a:p>
            <a:r>
              <a:rPr lang="en-US" dirty="0" smtClean="0"/>
              <a:t>Social proof</a:t>
            </a:r>
          </a:p>
          <a:p>
            <a:r>
              <a:rPr lang="en-US" dirty="0" smtClean="0"/>
              <a:t>Liking</a:t>
            </a:r>
          </a:p>
          <a:p>
            <a:r>
              <a:rPr lang="en-US" dirty="0" smtClean="0"/>
              <a:t>Authority</a:t>
            </a:r>
          </a:p>
          <a:p>
            <a:r>
              <a:rPr lang="en-US" dirty="0" smtClean="0"/>
              <a:t>Scarcity</a:t>
            </a:r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3612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2-01-24 at 9.14.3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81917"/>
            <a:ext cx="7633170" cy="564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8512329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8851</TotalTime>
  <Words>627</Words>
  <Application>Microsoft Macintosh PowerPoint</Application>
  <PresentationFormat>On-screen Show (4:3)</PresentationFormat>
  <Paragraphs>85</Paragraphs>
  <Slides>23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Technic</vt:lpstr>
      <vt:lpstr>PEAKS Meeting</vt:lpstr>
      <vt:lpstr>Slide 2</vt:lpstr>
      <vt:lpstr>Article Read – Who’s a Tough Kid?</vt:lpstr>
      <vt:lpstr>Slide 4</vt:lpstr>
      <vt:lpstr>Slide 5</vt:lpstr>
      <vt:lpstr>Behavioral RtI</vt:lpstr>
      <vt:lpstr>The simplest things have the greatest impact</vt:lpstr>
      <vt:lpstr>Influence Principles</vt:lpstr>
      <vt:lpstr>Slide 9</vt:lpstr>
      <vt:lpstr>More simple things to try FIRST</vt:lpstr>
      <vt:lpstr>Correction</vt:lpstr>
      <vt:lpstr>If that isn’t working . . . </vt:lpstr>
      <vt:lpstr>Slide 13</vt:lpstr>
      <vt:lpstr>Slide 14</vt:lpstr>
      <vt:lpstr>Self Monitoring Effect Size  -.97</vt:lpstr>
      <vt:lpstr>Self-monitoring for one behavior</vt:lpstr>
      <vt:lpstr>Self Monitoring Effect Size  -.97</vt:lpstr>
      <vt:lpstr>Social Skills- The Boys Town              Model</vt:lpstr>
      <vt:lpstr> Boys Town Examples</vt:lpstr>
      <vt:lpstr>      Boys Town Examples</vt:lpstr>
      <vt:lpstr>      Boys Town Examples</vt:lpstr>
      <vt:lpstr>Did it Work?</vt:lpstr>
      <vt:lpstr>Scenario</vt:lpstr>
    </vt:vector>
  </TitlesOfParts>
  <Company>Canyons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PEAKS Meeting</dc:title>
  <dc:creator>Teacher</dc:creator>
  <cp:lastModifiedBy>Teacher</cp:lastModifiedBy>
  <cp:revision>18</cp:revision>
  <dcterms:created xsi:type="dcterms:W3CDTF">2012-01-26T20:25:21Z</dcterms:created>
  <dcterms:modified xsi:type="dcterms:W3CDTF">2012-01-26T22:36:49Z</dcterms:modified>
</cp:coreProperties>
</file>